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334" r:id="rId3"/>
    <p:sldId id="331" r:id="rId4"/>
    <p:sldId id="262" r:id="rId5"/>
    <p:sldId id="258" r:id="rId6"/>
    <p:sldId id="263" r:id="rId7"/>
    <p:sldId id="259" r:id="rId8"/>
    <p:sldId id="336" r:id="rId9"/>
    <p:sldId id="338" r:id="rId10"/>
    <p:sldId id="283" r:id="rId11"/>
    <p:sldId id="287" r:id="rId12"/>
    <p:sldId id="341" r:id="rId13"/>
    <p:sldId id="346" r:id="rId14"/>
    <p:sldId id="347" r:id="rId15"/>
    <p:sldId id="289" r:id="rId16"/>
    <p:sldId id="291" r:id="rId17"/>
    <p:sldId id="266" r:id="rId18"/>
    <p:sldId id="272" r:id="rId19"/>
    <p:sldId id="349" r:id="rId20"/>
    <p:sldId id="268" r:id="rId21"/>
    <p:sldId id="271" r:id="rId22"/>
    <p:sldId id="344" r:id="rId23"/>
    <p:sldId id="345" r:id="rId24"/>
    <p:sldId id="285" r:id="rId25"/>
    <p:sldId id="286" r:id="rId26"/>
    <p:sldId id="321" r:id="rId27"/>
    <p:sldId id="298" r:id="rId28"/>
    <p:sldId id="342" r:id="rId29"/>
    <p:sldId id="352" r:id="rId30"/>
    <p:sldId id="353" r:id="rId31"/>
    <p:sldId id="299" r:id="rId32"/>
    <p:sldId id="303" r:id="rId33"/>
    <p:sldId id="322" r:id="rId34"/>
    <p:sldId id="297" r:id="rId35"/>
    <p:sldId id="323" r:id="rId36"/>
    <p:sldId id="277" r:id="rId37"/>
    <p:sldId id="307" r:id="rId38"/>
    <p:sldId id="328" r:id="rId39"/>
    <p:sldId id="351" r:id="rId40"/>
    <p:sldId id="339" r:id="rId41"/>
    <p:sldId id="332" r:id="rId42"/>
    <p:sldId id="333" r:id="rId43"/>
  </p:sldIdLst>
  <p:sldSz cx="12192000" cy="6858000"/>
  <p:notesSz cx="6858000" cy="9144000"/>
  <p:defaultTextStyle>
    <a:defPPr>
      <a:defRPr lang="es-C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63" d="100"/>
          <a:sy n="63" d="100"/>
        </p:scale>
        <p:origin x="84" y="19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1101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Corina\Desktop\asistencia%20a%20reuniones.xlsx" TargetMode="Externa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8938220441743027E-2"/>
          <c:y val="8.1392699623887205E-2"/>
          <c:w val="0.94546723764792562"/>
          <c:h val="0.6901030113171335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Hoja2!$D$122</c:f>
              <c:strCache>
                <c:ptCount val="1"/>
                <c:pt idx="0">
                  <c:v>% Asistencia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Hoja2!$C$123:$C$133</c:f>
              <c:strCache>
                <c:ptCount val="11"/>
                <c:pt idx="0">
                  <c:v>C FARFÁN</c:v>
                </c:pt>
                <c:pt idx="1">
                  <c:v>L FLORES</c:v>
                </c:pt>
                <c:pt idx="2">
                  <c:v>S VARGAS</c:v>
                </c:pt>
                <c:pt idx="3">
                  <c:v>M SANTOS</c:v>
                </c:pt>
                <c:pt idx="4">
                  <c:v>M PINO</c:v>
                </c:pt>
                <c:pt idx="5">
                  <c:v>E VALENZUELA</c:v>
                </c:pt>
                <c:pt idx="6">
                  <c:v>E ESPINOZA</c:v>
                </c:pt>
                <c:pt idx="7">
                  <c:v>N RIQUELME</c:v>
                </c:pt>
                <c:pt idx="8">
                  <c:v>B PÉREZ</c:v>
                </c:pt>
                <c:pt idx="9">
                  <c:v>V SILVA</c:v>
                </c:pt>
                <c:pt idx="10">
                  <c:v>J PALACIO </c:v>
                </c:pt>
              </c:strCache>
            </c:strRef>
          </c:cat>
          <c:val>
            <c:numRef>
              <c:f>Hoja2!$D$123:$D$133</c:f>
              <c:numCache>
                <c:formatCode>0</c:formatCode>
                <c:ptCount val="11"/>
                <c:pt idx="0">
                  <c:v>92.857142857142861</c:v>
                </c:pt>
                <c:pt idx="1">
                  <c:v>87</c:v>
                </c:pt>
                <c:pt idx="2">
                  <c:v>59.701492537313435</c:v>
                </c:pt>
                <c:pt idx="3">
                  <c:v>54</c:v>
                </c:pt>
                <c:pt idx="4">
                  <c:v>27.272727272727273</c:v>
                </c:pt>
                <c:pt idx="5">
                  <c:v>73</c:v>
                </c:pt>
                <c:pt idx="6">
                  <c:v>50</c:v>
                </c:pt>
                <c:pt idx="7">
                  <c:v>79.069767441860463</c:v>
                </c:pt>
                <c:pt idx="8">
                  <c:v>27.659574468085108</c:v>
                </c:pt>
                <c:pt idx="9">
                  <c:v>37</c:v>
                </c:pt>
                <c:pt idx="10">
                  <c:v>78.94736842105263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6583032"/>
        <c:axId val="336584992"/>
      </c:barChart>
      <c:catAx>
        <c:axId val="3365830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36584992"/>
        <c:crosses val="autoZero"/>
        <c:auto val="1"/>
        <c:lblAlgn val="ctr"/>
        <c:lblOffset val="100"/>
        <c:noMultiLvlLbl val="0"/>
      </c:catAx>
      <c:valAx>
        <c:axId val="336584992"/>
        <c:scaling>
          <c:orientation val="minMax"/>
          <c:max val="95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L"/>
          </a:p>
        </c:txPr>
        <c:crossAx val="336583032"/>
        <c:crosses val="autoZero"/>
        <c:crossBetween val="between"/>
        <c:minorUnit val="5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CL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0.01299</cdr:x>
      <cdr:y>0.04535</cdr:y>
    </cdr:from>
    <cdr:to>
      <cdr:x>0.10575</cdr:x>
      <cdr:y>0.09547</cdr:y>
    </cdr:to>
    <cdr:sp macro="" textlink="">
      <cdr:nvSpPr>
        <cdr:cNvPr id="2" name="CuadroTexto 1"/>
        <cdr:cNvSpPr txBox="1"/>
      </cdr:nvSpPr>
      <cdr:spPr>
        <a:xfrm xmlns:a="http://schemas.openxmlformats.org/drawingml/2006/main">
          <a:off x="66676" y="180975"/>
          <a:ext cx="476250" cy="20002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es-CL" sz="1400" dirty="0"/>
            <a:t>%</a:t>
          </a:r>
        </a:p>
        <a:p xmlns:a="http://schemas.openxmlformats.org/drawingml/2006/main">
          <a:endParaRPr lang="es-CL" sz="1400" dirty="0"/>
        </a:p>
      </cdr:txBody>
    </cdr:sp>
  </cdr:relSizeAnchor>
  <cdr:relSizeAnchor xmlns:cdr="http://schemas.openxmlformats.org/drawingml/2006/chartDrawing">
    <cdr:from>
      <cdr:x>0.0269</cdr:x>
      <cdr:y>0.8634</cdr:y>
    </cdr:from>
    <cdr:to>
      <cdr:x>0.9731</cdr:x>
      <cdr:y>0.99485</cdr:y>
    </cdr:to>
    <cdr:sp macro="" textlink="">
      <cdr:nvSpPr>
        <cdr:cNvPr id="3" name="CuadroTexto 2"/>
        <cdr:cNvSpPr txBox="1"/>
      </cdr:nvSpPr>
      <cdr:spPr>
        <a:xfrm xmlns:a="http://schemas.openxmlformats.org/drawingml/2006/main">
          <a:off x="219075" y="3190874"/>
          <a:ext cx="7705725" cy="4857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es-CL" sz="1100"/>
        </a:p>
      </cdr:txBody>
    </cdr:sp>
  </cdr:relSizeAnchor>
  <cdr:relSizeAnchor xmlns:cdr="http://schemas.openxmlformats.org/drawingml/2006/chartDrawing">
    <cdr:from>
      <cdr:x>0.06778</cdr:x>
      <cdr:y>0.87672</cdr:y>
    </cdr:from>
    <cdr:to>
      <cdr:x>0.97047</cdr:x>
      <cdr:y>0.96221</cdr:y>
    </cdr:to>
    <cdr:pic>
      <cdr:nvPicPr>
        <cdr:cNvPr id="5" name="Imagen 4"/>
        <cdr:cNvPicPr>
          <a:picLocks xmlns:a="http://schemas.openxmlformats.org/drawingml/2006/main" noChangeAspect="1"/>
        </cdr:cNvPicPr>
      </cdr:nvPicPr>
      <cdr:blipFill rotWithShape="1">
        <a:blip xmlns:a="http://schemas.openxmlformats.org/drawingml/2006/main" xmlns:r="http://schemas.openxmlformats.org/officeDocument/2006/relationships" r:embed="rId1"/>
        <a:srcRect xmlns:a="http://schemas.openxmlformats.org/drawingml/2006/main" l="9586" t="72452" r="51497" b="23234"/>
        <a:stretch xmlns:a="http://schemas.openxmlformats.org/drawingml/2006/main"/>
      </cdr:blipFill>
      <cdr:spPr>
        <a:xfrm xmlns:a="http://schemas.openxmlformats.org/drawingml/2006/main">
          <a:off x="558800" y="3236383"/>
          <a:ext cx="7442200" cy="31557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40000"/>
            <a:lumOff val="60000"/>
          </a:schemeClr>
        </a:solidFill>
      </cdr:spPr>
    </cdr:pic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5AC463-F897-4E3B-A824-433D70F99BC9}" type="datetimeFigureOut">
              <a:rPr lang="es-CL" smtClean="0"/>
              <a:t>11-02-2019</a:t>
            </a:fld>
            <a:endParaRPr lang="es-C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44B5E1-9E45-456C-9881-8C5F96E3B81A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466559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s-CL" dirty="0" smtClean="0"/>
              <a:t>Primera reunión con participación de 16 TM (15 ene 2018). Segunda reunión fracasada. Reuniones con personas en específico</a:t>
            </a:r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4B5E1-9E45-456C-9881-8C5F96E3B81A}" type="slidenum">
              <a:rPr lang="es-CL" smtClean="0"/>
              <a:t>19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4624374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s-CL" dirty="0" smtClean="0">
                <a:solidFill>
                  <a:srgbClr val="000000"/>
                </a:solidFill>
                <a:latin typeface="Arial" panose="020B0604020202020204" pitchFamily="34" charset="0"/>
              </a:rPr>
              <a:t>$8.826.926, </a:t>
            </a:r>
            <a:r>
              <a:rPr lang="es-CL" dirty="0" smtClean="0"/>
              <a:t>Multa SII 26-2-16 pérdida al año  1 millón y fracción</a:t>
            </a:r>
          </a:p>
          <a:p>
            <a:pPr algn="l"/>
            <a:r>
              <a:rPr lang="es-CL" dirty="0" smtClean="0"/>
              <a:t>2015</a:t>
            </a:r>
            <a:r>
              <a:rPr lang="es-CL" baseline="0" dirty="0" smtClean="0"/>
              <a:t> pérdida de más de 8 millones</a:t>
            </a:r>
            <a:endParaRPr lang="es-CL" dirty="0" smtClean="0"/>
          </a:p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44B5E1-9E45-456C-9881-8C5F96E3B81A}" type="slidenum">
              <a:rPr lang="es-CL" smtClean="0"/>
              <a:t>32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184674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3CE0-E6B3-457E-9D1F-4B4E28A66D01}" type="datetimeFigureOut">
              <a:rPr lang="es-CL" smtClean="0"/>
              <a:t>11-02-2019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BE99-1BFE-44C4-AFC4-89C07FF49C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518426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3CE0-E6B3-457E-9D1F-4B4E28A66D01}" type="datetimeFigureOut">
              <a:rPr lang="es-CL" smtClean="0"/>
              <a:t>11-02-2019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BE99-1BFE-44C4-AFC4-89C07FF49C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40897702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3CE0-E6B3-457E-9D1F-4B4E28A66D01}" type="datetimeFigureOut">
              <a:rPr lang="es-CL" smtClean="0"/>
              <a:t>11-02-2019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BE99-1BFE-44C4-AFC4-89C07FF49C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6604660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3CE0-E6B3-457E-9D1F-4B4E28A66D01}" type="datetimeFigureOut">
              <a:rPr lang="es-CL" smtClean="0"/>
              <a:t>11-02-2019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BE99-1BFE-44C4-AFC4-89C07FF49C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757384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3CE0-E6B3-457E-9D1F-4B4E28A66D01}" type="datetimeFigureOut">
              <a:rPr lang="es-CL" smtClean="0"/>
              <a:t>11-02-2019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BE99-1BFE-44C4-AFC4-89C07FF49C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557542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3CE0-E6B3-457E-9D1F-4B4E28A66D01}" type="datetimeFigureOut">
              <a:rPr lang="es-CL" smtClean="0"/>
              <a:t>11-02-2019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BE99-1BFE-44C4-AFC4-89C07FF49C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6851546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3CE0-E6B3-457E-9D1F-4B4E28A66D01}" type="datetimeFigureOut">
              <a:rPr lang="es-CL" smtClean="0"/>
              <a:t>11-02-2019</a:t>
            </a:fld>
            <a:endParaRPr lang="es-C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BE99-1BFE-44C4-AFC4-89C07FF49C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634642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3CE0-E6B3-457E-9D1F-4B4E28A66D01}" type="datetimeFigureOut">
              <a:rPr lang="es-CL" smtClean="0"/>
              <a:t>11-02-2019</a:t>
            </a:fld>
            <a:endParaRPr lang="es-C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BE99-1BFE-44C4-AFC4-89C07FF49C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8413375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3CE0-E6B3-457E-9D1F-4B4E28A66D01}" type="datetimeFigureOut">
              <a:rPr lang="es-CL" smtClean="0"/>
              <a:t>11-02-2019</a:t>
            </a:fld>
            <a:endParaRPr lang="es-C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BE99-1BFE-44C4-AFC4-89C07FF49C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53590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3CE0-E6B3-457E-9D1F-4B4E28A66D01}" type="datetimeFigureOut">
              <a:rPr lang="es-CL" smtClean="0"/>
              <a:t>11-02-2019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BE99-1BFE-44C4-AFC4-89C07FF49C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866750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333CE0-E6B3-457E-9D1F-4B4E28A66D01}" type="datetimeFigureOut">
              <a:rPr lang="es-CL" smtClean="0"/>
              <a:t>11-02-2019</a:t>
            </a:fld>
            <a:endParaRPr lang="es-C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40BE99-1BFE-44C4-AFC4-89C07FF49C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972692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333CE0-E6B3-457E-9D1F-4B4E28A66D01}" type="datetimeFigureOut">
              <a:rPr lang="es-CL" smtClean="0"/>
              <a:t>11-02-2019</a:t>
            </a:fld>
            <a:endParaRPr lang="es-C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40BE99-1BFE-44C4-AFC4-89C07FF49C95}" type="slidenum">
              <a:rPr lang="es-CL" smtClean="0"/>
              <a:t>‹Nº›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566957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CL" dirty="0" smtClean="0"/>
              <a:t>Memoria y </a:t>
            </a:r>
            <a:r>
              <a:rPr lang="es-CL" dirty="0"/>
              <a:t>e</a:t>
            </a:r>
            <a:r>
              <a:rPr lang="es-CL" dirty="0" smtClean="0"/>
              <a:t>ntrega del Colegio a nuevo Consejo Nacional</a:t>
            </a:r>
            <a:endParaRPr lang="es-CL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L" dirty="0" smtClean="0"/>
              <a:t>Febrero 2019</a:t>
            </a:r>
            <a:endParaRPr lang="es-CL" dirty="0"/>
          </a:p>
        </p:txBody>
      </p:sp>
      <p:pic>
        <p:nvPicPr>
          <p:cNvPr id="1026" name="Imagen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7" t="16638" r="32236" b="56363"/>
          <a:stretch>
            <a:fillRect/>
          </a:stretch>
        </p:blipFill>
        <p:spPr bwMode="auto">
          <a:xfrm>
            <a:off x="3175" y="3175"/>
            <a:ext cx="26511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0062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Sociedades científicas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Son instituciones de derecho privado independientes del Colegio.</a:t>
            </a:r>
          </a:p>
          <a:p>
            <a:r>
              <a:rPr lang="es-CL" dirty="0" smtClean="0"/>
              <a:t>Si el Colegio paga su constitución es delito, Tesorero </a:t>
            </a:r>
            <a:r>
              <a:rPr lang="es-CL" dirty="0"/>
              <a:t>y Presidente </a:t>
            </a:r>
            <a:r>
              <a:rPr lang="es-CL" dirty="0" smtClean="0"/>
              <a:t>Nacional pueden ser condenados por </a:t>
            </a:r>
            <a:r>
              <a:rPr lang="es-CL" b="1" dirty="0" smtClean="0"/>
              <a:t>malversación de fondos.</a:t>
            </a:r>
            <a:endParaRPr lang="es-CL" dirty="0" smtClean="0"/>
          </a:p>
          <a:p>
            <a:r>
              <a:rPr lang="es-CL" dirty="0" smtClean="0"/>
              <a:t>Asimismo, tampoco debiera prestarle la dirección por las implicancias legales que ello conlleva y no tiene obligación de financiarles sus reuniones ni siquiera con el préstamo de infraestructura.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5871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Sociedades Científicas - Congreso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07684"/>
          </a:xfrm>
        </p:spPr>
        <p:txBody>
          <a:bodyPr>
            <a:normAutofit lnSpcReduction="10000"/>
          </a:bodyPr>
          <a:lstStyle/>
          <a:p>
            <a:r>
              <a:rPr lang="es-CL" dirty="0" smtClean="0"/>
              <a:t>TM Gonzalo Sepúlveda, presidente del Congreso, les solicita integrar la Comisión Científica del Congreso a las sociedades científicas</a:t>
            </a:r>
          </a:p>
          <a:p>
            <a:r>
              <a:rPr lang="es-CL" dirty="0" smtClean="0"/>
              <a:t>No acepta la Sociedad de </a:t>
            </a:r>
            <a:r>
              <a:rPr lang="es-CL" dirty="0" err="1" smtClean="0"/>
              <a:t>Morfofisiopatología</a:t>
            </a:r>
            <a:r>
              <a:rPr lang="es-CL" dirty="0" smtClean="0"/>
              <a:t> y Citodiagnóstico porque el Colegio no le pagó las constitución de la Sociedad e influyó para que ningún TM de la especialidad participara.</a:t>
            </a:r>
          </a:p>
          <a:p>
            <a:r>
              <a:rPr lang="es-CL" dirty="0" smtClean="0"/>
              <a:t>La Sociedad de Laboratorio Clínico abandona el Congreso en </a:t>
            </a:r>
            <a:r>
              <a:rPr lang="es-CL" dirty="0"/>
              <a:t>abril del 2018 </a:t>
            </a:r>
            <a:r>
              <a:rPr lang="es-CL" dirty="0" smtClean="0"/>
              <a:t>, luego de manifestar que los Congresos son actividades de las Sociedades no del Colegio.</a:t>
            </a:r>
          </a:p>
          <a:p>
            <a:r>
              <a:rPr lang="es-CL" b="1" i="1" dirty="0" smtClean="0"/>
              <a:t>“</a:t>
            </a:r>
            <a:r>
              <a:rPr lang="es-CL" b="1" i="1" dirty="0"/>
              <a:t>E</a:t>
            </a:r>
            <a:r>
              <a:rPr lang="es-CL" b="1" i="1" dirty="0" smtClean="0"/>
              <a:t>l </a:t>
            </a:r>
            <a:r>
              <a:rPr lang="es-CL" b="1" i="1" dirty="0"/>
              <a:t>Congreso </a:t>
            </a:r>
            <a:r>
              <a:rPr lang="es-CL" b="1" i="1" dirty="0" smtClean="0"/>
              <a:t>es una </a:t>
            </a:r>
            <a:r>
              <a:rPr lang="es-CL" b="1" i="1" dirty="0"/>
              <a:t>actividad de Colegio y que </a:t>
            </a:r>
            <a:r>
              <a:rPr lang="es-CL" b="1" i="1" dirty="0" smtClean="0"/>
              <a:t>es </a:t>
            </a:r>
            <a:r>
              <a:rPr lang="es-CL" b="1" i="1" dirty="0"/>
              <a:t>obligatorio participar y llevarlo a buen </a:t>
            </a:r>
            <a:r>
              <a:rPr lang="es-CL" b="1" i="1" dirty="0" smtClean="0"/>
              <a:t>término” </a:t>
            </a:r>
            <a:r>
              <a:rPr lang="es-CL" sz="2400" dirty="0" smtClean="0"/>
              <a:t>Abogada</a:t>
            </a:r>
            <a:r>
              <a:rPr lang="es-CL" sz="2400" b="1" i="1" dirty="0" smtClean="0"/>
              <a:t> </a:t>
            </a:r>
            <a:r>
              <a:rPr lang="es-CL" sz="2400" dirty="0" smtClean="0"/>
              <a:t>Sra. Silvia Romero Ministerio de Economía. Reunión con representantes del Consejo, del TRICEL, Tribunal de Honor y Marisol Morales de la Araucanía</a:t>
            </a:r>
            <a:endParaRPr lang="es-CL" sz="2400" dirty="0"/>
          </a:p>
        </p:txBody>
      </p:sp>
    </p:spTree>
    <p:extLst>
      <p:ext uri="{BB962C8B-B14F-4D97-AF65-F5344CB8AC3E}">
        <p14:creationId xmlns:p14="http://schemas.microsoft.com/office/powerpoint/2010/main" val="1022461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ASOTEM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Locución en 4° Congreso en Antofagasta</a:t>
            </a:r>
          </a:p>
          <a:p>
            <a:r>
              <a:rPr lang="es-CL" dirty="0" smtClean="0"/>
              <a:t>Reuniones con Directorio</a:t>
            </a:r>
          </a:p>
          <a:p>
            <a:r>
              <a:rPr lang="es-CL" dirty="0" smtClean="0"/>
              <a:t>Trabajaron en la definición de la profesi</a:t>
            </a:r>
            <a:r>
              <a:rPr lang="es-CL" dirty="0"/>
              <a:t>ó</a:t>
            </a:r>
            <a:r>
              <a:rPr lang="es-CL" dirty="0" smtClean="0"/>
              <a:t>n de Tecn</a:t>
            </a:r>
            <a:r>
              <a:rPr lang="es-CL" dirty="0"/>
              <a:t>ó</a:t>
            </a:r>
            <a:r>
              <a:rPr lang="es-CL" dirty="0" smtClean="0"/>
              <a:t>logo Médico  y llegamos a un consenso para el Código Sanitario</a:t>
            </a:r>
          </a:p>
          <a:p>
            <a:r>
              <a:rPr lang="es-CL" dirty="0" smtClean="0"/>
              <a:t>Nos informan de acuerdo básico para uniformar el nombre de las especialidades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289413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FENETEM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2017: Asistencia a congreso</a:t>
            </a:r>
          </a:p>
          <a:p>
            <a:r>
              <a:rPr lang="es-CL" dirty="0" smtClean="0"/>
              <a:t>2017 conversaciones por </a:t>
            </a:r>
            <a:r>
              <a:rPr lang="es-CL" dirty="0"/>
              <a:t>D</a:t>
            </a:r>
            <a:r>
              <a:rPr lang="es-CL" dirty="0" smtClean="0"/>
              <a:t>ecreto 90</a:t>
            </a:r>
          </a:p>
          <a:p>
            <a:r>
              <a:rPr lang="es-CL" dirty="0" smtClean="0"/>
              <a:t>Apoyo económico para café de curso ($100.000), Julio Palacio le otorgó $50.000= extras y Víctor Silva  </a:t>
            </a:r>
            <a:r>
              <a:rPr lang="es-CL" dirty="0" smtClean="0"/>
              <a:t>proporcionó </a:t>
            </a:r>
            <a:r>
              <a:rPr lang="es-CL" dirty="0" smtClean="0"/>
              <a:t>la infraestructura y profesores.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1063300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TRIBUNAL DE HONOR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90687"/>
            <a:ext cx="10515600" cy="5034577"/>
          </a:xfrm>
        </p:spPr>
        <p:txBody>
          <a:bodyPr/>
          <a:lstStyle/>
          <a:p>
            <a:r>
              <a:rPr lang="es-CL" dirty="0" smtClean="0"/>
              <a:t>El TH desconoce lo mandata en los estatutos</a:t>
            </a:r>
          </a:p>
          <a:p>
            <a:r>
              <a:rPr lang="es-CL" dirty="0" smtClean="0"/>
              <a:t>Enero 2018: suspende  sus actividades hasta que se elija una nueva directiva</a:t>
            </a:r>
          </a:p>
          <a:p>
            <a:r>
              <a:rPr lang="es-CL" dirty="0" smtClean="0"/>
              <a:t>Sra. Silvia Romero, abogada del Ministerio de Economía, increpa al Tribunal de Honor por abandono de sus labores cuando el Colegio más los necesita y los insta a redactar un Reglamento de Procedimientos.</a:t>
            </a:r>
          </a:p>
          <a:p>
            <a:pPr algn="just"/>
            <a:r>
              <a:rPr lang="es-CL" dirty="0" smtClean="0"/>
              <a:t>Trabajan en una propuesta hecha por C Farf</a:t>
            </a:r>
            <a:r>
              <a:rPr lang="es-CL" dirty="0"/>
              <a:t>á</a:t>
            </a:r>
            <a:r>
              <a:rPr lang="es-CL" dirty="0" smtClean="0"/>
              <a:t>n R, aportes de Benjamín Pérez, revisado por Benjamín Pérez y Julio Palacio, con la asesoría del abogado Boris </a:t>
            </a:r>
            <a:r>
              <a:rPr lang="es-CL" dirty="0" err="1" smtClean="0"/>
              <a:t>Arbunic</a:t>
            </a:r>
            <a:r>
              <a:rPr lang="es-CL" dirty="0" smtClean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969747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199" y="292244"/>
            <a:ext cx="10515600" cy="1325563"/>
          </a:xfrm>
        </p:spPr>
        <p:txBody>
          <a:bodyPr/>
          <a:lstStyle/>
          <a:p>
            <a:r>
              <a:rPr lang="es-CL" dirty="0" smtClean="0"/>
              <a:t>Federación de Colegios Profesionales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471054" y="1839480"/>
            <a:ext cx="11249891" cy="4351338"/>
          </a:xfrm>
        </p:spPr>
        <p:txBody>
          <a:bodyPr/>
          <a:lstStyle/>
          <a:p>
            <a:r>
              <a:rPr lang="es-CL" b="1" dirty="0" smtClean="0"/>
              <a:t>El Colegio NO pertenece a esta Federación por problemas estatutarios</a:t>
            </a:r>
          </a:p>
          <a:p>
            <a:endParaRPr lang="es-CL" b="1" dirty="0" smtClean="0"/>
          </a:p>
          <a:p>
            <a:r>
              <a:rPr lang="es-CL" dirty="0" smtClean="0"/>
              <a:t>2017: participa en representación del Colegio TM Luis Flores hasta que la directiva de la Federación decide </a:t>
            </a:r>
            <a:r>
              <a:rPr lang="es-CL" b="1" dirty="0" smtClean="0"/>
              <a:t>no</a:t>
            </a:r>
            <a:r>
              <a:rPr lang="es-CL" dirty="0" smtClean="0"/>
              <a:t> invitar a los colegios no asociados</a:t>
            </a:r>
          </a:p>
          <a:p>
            <a:endParaRPr lang="es-CL" sz="800" dirty="0" smtClean="0"/>
          </a:p>
          <a:p>
            <a:r>
              <a:rPr lang="es-CL" dirty="0" smtClean="0"/>
              <a:t>2018: la nueva directiva de la Federación decide trabajar con todos los Colegios no asociados e invitan a los Presidentes, incluyendo al nuestro Colegio.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967059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/>
              <a:t>Federación de Colegios Profesionales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Participación del Colegio en presentación de Ética Profesional en el SEGRES. Se solicita que la tuición ética de los profesionales  esté en los Colegios y que se cumpla .</a:t>
            </a:r>
          </a:p>
          <a:p>
            <a:pPr marL="0" indent="0">
              <a:buNone/>
            </a:pPr>
            <a:r>
              <a:rPr lang="es-CL" dirty="0" smtClean="0"/>
              <a:t>Esto implica la obligatoriedad de que los Tribunales de Honor o Comité de Ética Profesional sean organismos técnicos</a:t>
            </a:r>
          </a:p>
          <a:p>
            <a:pPr marL="0" indent="0">
              <a:buNone/>
            </a:pPr>
            <a:endParaRPr lang="es-CL" dirty="0"/>
          </a:p>
          <a:p>
            <a:r>
              <a:rPr lang="es-CL" dirty="0" smtClean="0"/>
              <a:t>Proponen Estatutos de Colegios Profesionales estandarizados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575232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FONASA: resumen global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b="1" dirty="0" smtClean="0"/>
              <a:t>Se continua con las mesas de trabajos que originaron en:</a:t>
            </a:r>
          </a:p>
          <a:p>
            <a:r>
              <a:rPr lang="es-CL" dirty="0" smtClean="0"/>
              <a:t>2017: la modernización de las prestaciones, se eliminaron 69 prestaciones obsoletas, se modificaron 19  y se incorporaron 10 nuevas prestaciones, además de modificaron 158 glosas</a:t>
            </a:r>
          </a:p>
          <a:p>
            <a:r>
              <a:rPr lang="es-CL" dirty="0" smtClean="0"/>
              <a:t>2018: eliminación de 39 prestaciones obsoletas modificación de 19 glosas e inclusión de  5 nuevas prestaciones</a:t>
            </a:r>
          </a:p>
          <a:p>
            <a:r>
              <a:rPr lang="es-CL" dirty="0" smtClean="0"/>
              <a:t>2019: se reestructuró  el grupo arancelario de Radioterapia y </a:t>
            </a:r>
            <a:r>
              <a:rPr lang="es-CL" dirty="0" err="1" smtClean="0"/>
              <a:t>Braquiterapia</a:t>
            </a:r>
            <a:r>
              <a:rPr lang="es-CL" dirty="0" smtClean="0"/>
              <a:t>, se incorporaron 5 prestaciones en Genética y Biología Molecular, se agregaron 8 nuevos PAD en Fertilización </a:t>
            </a:r>
            <a:r>
              <a:rPr lang="es-CL" dirty="0"/>
              <a:t>A</a:t>
            </a:r>
            <a:r>
              <a:rPr lang="es-CL" dirty="0" smtClean="0"/>
              <a:t>sistida de Alta </a:t>
            </a:r>
            <a:r>
              <a:rPr lang="es-CL" dirty="0"/>
              <a:t>C</a:t>
            </a:r>
            <a:r>
              <a:rPr lang="es-CL" dirty="0" smtClean="0"/>
              <a:t>omplejidad y se modificaron 442 glosas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77713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FONASA </a:t>
            </a:r>
            <a:r>
              <a:rPr lang="es-CL" sz="2000" dirty="0" smtClean="0"/>
              <a:t>(tercera convocatoria: marzo a junio 17)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9545" y="1690688"/>
            <a:ext cx="11152909" cy="4752109"/>
          </a:xfrm>
        </p:spPr>
        <p:txBody>
          <a:bodyPr>
            <a:normAutofit/>
          </a:bodyPr>
          <a:lstStyle/>
          <a:p>
            <a:r>
              <a:rPr lang="es-CL" dirty="0" smtClean="0"/>
              <a:t>Laboratorio Clínico, Hematología y Banco de Sangre: rinde cuentas al Colegio: TM Jorge Vallejos</a:t>
            </a:r>
          </a:p>
          <a:p>
            <a:endParaRPr lang="es-CL" sz="800" dirty="0" smtClean="0"/>
          </a:p>
          <a:p>
            <a:r>
              <a:rPr lang="es-CL" dirty="0" err="1" smtClean="0"/>
              <a:t>Morfofisiopatología</a:t>
            </a:r>
            <a:r>
              <a:rPr lang="es-CL" dirty="0" smtClean="0"/>
              <a:t>: no rinde </a:t>
            </a:r>
            <a:r>
              <a:rPr lang="es-CL" dirty="0"/>
              <a:t>cuentas al </a:t>
            </a:r>
            <a:r>
              <a:rPr lang="es-CL" dirty="0" smtClean="0"/>
              <a:t>Colegio.</a:t>
            </a:r>
            <a:endParaRPr lang="es-CL" sz="800" dirty="0" smtClean="0"/>
          </a:p>
          <a:p>
            <a:endParaRPr lang="es-CL" sz="800" dirty="0" smtClean="0"/>
          </a:p>
          <a:p>
            <a:r>
              <a:rPr lang="es-CL" dirty="0" smtClean="0"/>
              <a:t>Radiología y Física Médica: solo en una ocasión rinde cuentas al Colegio TM Marcelo Zenteno</a:t>
            </a:r>
          </a:p>
          <a:p>
            <a:endParaRPr lang="es-CL" sz="800" dirty="0" smtClean="0"/>
          </a:p>
          <a:p>
            <a:r>
              <a:rPr lang="es-CL" dirty="0" smtClean="0"/>
              <a:t>Oftalmología: no rinde cuentas al Colegio, TM:</a:t>
            </a:r>
          </a:p>
          <a:p>
            <a:endParaRPr lang="es-CL" sz="800" dirty="0" smtClean="0"/>
          </a:p>
          <a:p>
            <a:r>
              <a:rPr lang="es-CL" dirty="0" smtClean="0"/>
              <a:t>Otorrinolaringología: rinde </a:t>
            </a:r>
            <a:r>
              <a:rPr lang="es-CL" dirty="0"/>
              <a:t>cuentas al </a:t>
            </a:r>
            <a:r>
              <a:rPr lang="es-CL" dirty="0" smtClean="0"/>
              <a:t>Colegio TM </a:t>
            </a:r>
            <a:r>
              <a:rPr lang="es-CL" dirty="0" err="1" smtClean="0"/>
              <a:t>Karem</a:t>
            </a:r>
            <a:r>
              <a:rPr lang="es-CL" dirty="0" smtClean="0"/>
              <a:t> San Mart</a:t>
            </a:r>
            <a:r>
              <a:rPr lang="es-CL" dirty="0"/>
              <a:t>í</a:t>
            </a:r>
            <a:r>
              <a:rPr lang="es-CL" dirty="0" smtClean="0"/>
              <a:t>n 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777530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MINSAL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637309" y="1825625"/>
            <a:ext cx="10716491" cy="4699866"/>
          </a:xfrm>
        </p:spPr>
        <p:txBody>
          <a:bodyPr>
            <a:normAutofit/>
          </a:bodyPr>
          <a:lstStyle/>
          <a:p>
            <a:r>
              <a:rPr lang="es-CL" dirty="0" smtClean="0"/>
              <a:t>Se presenta  documento al Ministro de Salud la solicitud de derogación del Decreto 90, y se denuncia ejercicio del rol de TM por parte de auxiliares en los SS. </a:t>
            </a:r>
            <a:r>
              <a:rPr lang="es-CL" b="1" dirty="0" smtClean="0"/>
              <a:t>Respuesta pendiente.</a:t>
            </a:r>
          </a:p>
          <a:p>
            <a:endParaRPr lang="es-CL" sz="900" b="1" dirty="0" smtClean="0"/>
          </a:p>
          <a:p>
            <a:r>
              <a:rPr lang="es-CL" dirty="0"/>
              <a:t>Se </a:t>
            </a:r>
            <a:r>
              <a:rPr lang="es-CL" dirty="0" smtClean="0"/>
              <a:t>solicito </a:t>
            </a:r>
            <a:r>
              <a:rPr lang="es-CL" dirty="0"/>
              <a:t>audiencia en DIGEDEP para tratar el tema de carga </a:t>
            </a:r>
            <a:r>
              <a:rPr lang="es-CL" dirty="0" smtClean="0"/>
              <a:t>asistencial </a:t>
            </a:r>
            <a:r>
              <a:rPr lang="es-CL" dirty="0"/>
              <a:t>y número de TM contratados</a:t>
            </a:r>
          </a:p>
          <a:p>
            <a:endParaRPr lang="es-CL" sz="800" dirty="0"/>
          </a:p>
          <a:p>
            <a:r>
              <a:rPr lang="es-CL" dirty="0"/>
              <a:t>Propuesta de participación de los TM en las </a:t>
            </a:r>
            <a:r>
              <a:rPr lang="es-CL" dirty="0" smtClean="0"/>
              <a:t>APS.</a:t>
            </a:r>
            <a:r>
              <a:rPr lang="es-CL" b="1" dirty="0" smtClean="0"/>
              <a:t> </a:t>
            </a:r>
            <a:r>
              <a:rPr lang="es-CL" b="1" dirty="0"/>
              <a:t>Respuesta en estudio </a:t>
            </a:r>
            <a:endParaRPr lang="es-CL" b="1" dirty="0" smtClean="0"/>
          </a:p>
        </p:txBody>
      </p:sp>
    </p:spTree>
    <p:extLst>
      <p:ext uri="{BB962C8B-B14F-4D97-AF65-F5344CB8AC3E}">
        <p14:creationId xmlns:p14="http://schemas.microsoft.com/office/powerpoint/2010/main" val="421405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Directiva electa nov 2016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5032375"/>
          </a:xfrm>
        </p:spPr>
        <p:txBody>
          <a:bodyPr>
            <a:normAutofit/>
          </a:bodyPr>
          <a:lstStyle/>
          <a:p>
            <a:r>
              <a:rPr lang="es-CL" dirty="0"/>
              <a:t>Presidenta: Corina Farfán Reyes</a:t>
            </a:r>
          </a:p>
          <a:p>
            <a:r>
              <a:rPr lang="es-CL" dirty="0"/>
              <a:t>Vicepresidente: Luis Flores </a:t>
            </a:r>
            <a:r>
              <a:rPr lang="es-CL" dirty="0" err="1"/>
              <a:t>Viza</a:t>
            </a:r>
            <a:endParaRPr lang="es-CL" dirty="0"/>
          </a:p>
          <a:p>
            <a:r>
              <a:rPr lang="es-CL" dirty="0"/>
              <a:t>Secretaria</a:t>
            </a:r>
            <a:r>
              <a:rPr lang="es-CL" dirty="0" smtClean="0"/>
              <a:t>: Solange Vargas </a:t>
            </a:r>
            <a:r>
              <a:rPr lang="es-CL" dirty="0" err="1" smtClean="0"/>
              <a:t>Malverde</a:t>
            </a:r>
            <a:r>
              <a:rPr lang="es-CL" dirty="0" smtClean="0"/>
              <a:t> </a:t>
            </a:r>
            <a:endParaRPr lang="es-CL" dirty="0"/>
          </a:p>
          <a:p>
            <a:r>
              <a:rPr lang="es-CL" dirty="0"/>
              <a:t>Tesorera: </a:t>
            </a:r>
            <a:r>
              <a:rPr lang="es-CL" dirty="0" smtClean="0"/>
              <a:t>Teresa Pino </a:t>
            </a:r>
            <a:r>
              <a:rPr lang="es-CL" dirty="0" err="1" smtClean="0"/>
              <a:t>Collipil</a:t>
            </a:r>
            <a:endParaRPr lang="es-CL" dirty="0" smtClean="0"/>
          </a:p>
          <a:p>
            <a:r>
              <a:rPr lang="es-CL" dirty="0" smtClean="0"/>
              <a:t>Director</a:t>
            </a:r>
            <a:r>
              <a:rPr lang="es-CL" dirty="0"/>
              <a:t>: 	María Cistina Santos </a:t>
            </a:r>
            <a:r>
              <a:rPr lang="es-CL" dirty="0" smtClean="0"/>
              <a:t>Condori</a:t>
            </a:r>
          </a:p>
          <a:p>
            <a:endParaRPr lang="es-CL" dirty="0" smtClean="0"/>
          </a:p>
          <a:p>
            <a:r>
              <a:rPr lang="es-CL" sz="2400" dirty="0" smtClean="0"/>
              <a:t>Renuncia a los meses sin hacerse cargo de sus funciones</a:t>
            </a:r>
          </a:p>
          <a:p>
            <a:r>
              <a:rPr lang="es-CL" sz="2400" dirty="0" smtClean="0"/>
              <a:t>Abandona el cargo y se lleva libros de actas. Se acusa a Tribunal de Honor del Colegio de Abogados y de acuerdo a instrucciones del Ministerio de Economía se lleva el caso a la Fiscalía.</a:t>
            </a:r>
          </a:p>
          <a:p>
            <a:endParaRPr lang="es-CL" dirty="0"/>
          </a:p>
          <a:p>
            <a:pPr marL="0" indent="0">
              <a:buNone/>
            </a:pPr>
            <a:endParaRPr lang="es-CL" dirty="0" smtClean="0"/>
          </a:p>
          <a:p>
            <a:pPr marL="0" indent="0">
              <a:buNone/>
            </a:pPr>
            <a:endParaRPr lang="es-CL" dirty="0"/>
          </a:p>
          <a:p>
            <a:endParaRPr lang="es-CL" dirty="0"/>
          </a:p>
        </p:txBody>
      </p:sp>
      <p:sp>
        <p:nvSpPr>
          <p:cNvPr id="4" name="Elipse 3"/>
          <p:cNvSpPr/>
          <p:nvPr/>
        </p:nvSpPr>
        <p:spPr>
          <a:xfrm>
            <a:off x="5338916" y="3510116"/>
            <a:ext cx="265471" cy="235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5" name="Elipse 4"/>
          <p:cNvSpPr/>
          <p:nvPr/>
        </p:nvSpPr>
        <p:spPr>
          <a:xfrm>
            <a:off x="816074" y="4954121"/>
            <a:ext cx="265471" cy="2359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6" name="Elipse 5"/>
          <p:cNvSpPr/>
          <p:nvPr/>
        </p:nvSpPr>
        <p:spPr>
          <a:xfrm>
            <a:off x="6494207" y="2998839"/>
            <a:ext cx="265471" cy="23597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  <p:sp>
        <p:nvSpPr>
          <p:cNvPr id="7" name="Elipse 6"/>
          <p:cNvSpPr/>
          <p:nvPr/>
        </p:nvSpPr>
        <p:spPr>
          <a:xfrm>
            <a:off x="838200" y="5333074"/>
            <a:ext cx="265471" cy="235974"/>
          </a:xfrm>
          <a:prstGeom prst="ellipse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7131773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Estructuración legal del Colegio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5181600"/>
          </a:xfrm>
        </p:spPr>
        <p:txBody>
          <a:bodyPr>
            <a:normAutofit lnSpcReduction="10000"/>
          </a:bodyPr>
          <a:lstStyle/>
          <a:p>
            <a:r>
              <a:rPr lang="es-CL" dirty="0" smtClean="0"/>
              <a:t>Elección de nuevo TRICEL: </a:t>
            </a:r>
            <a:r>
              <a:rPr lang="es-CL" b="1" dirty="0" smtClean="0"/>
              <a:t>Miguel Ángel Figueroa Núñez </a:t>
            </a:r>
            <a:r>
              <a:rPr lang="es-CL" dirty="0" smtClean="0"/>
              <a:t>presidente</a:t>
            </a:r>
            <a:r>
              <a:rPr lang="es-CL" dirty="0"/>
              <a:t>, </a:t>
            </a:r>
            <a:r>
              <a:rPr lang="es-CL" b="1" dirty="0" err="1"/>
              <a:t>Sandie</a:t>
            </a:r>
            <a:r>
              <a:rPr lang="es-CL" b="1" dirty="0"/>
              <a:t> Morán Muñoz</a:t>
            </a:r>
            <a:r>
              <a:rPr lang="es-CL" dirty="0"/>
              <a:t>, secretaria y </a:t>
            </a:r>
            <a:r>
              <a:rPr lang="es-CL" b="1" dirty="0" smtClean="0"/>
              <a:t>María Rebeca Cepeda Mesa</a:t>
            </a:r>
            <a:r>
              <a:rPr lang="es-CL" dirty="0" smtClean="0"/>
              <a:t>, vocal. </a:t>
            </a:r>
          </a:p>
          <a:p>
            <a:r>
              <a:rPr lang="es-CL" dirty="0" smtClean="0"/>
              <a:t>Creación del Departamento de Licenciados y Titulados de Tecnología Médica (DELT), Departamento de Oftalmología y de Comisiones de Comunicaciones y Comisión de Convenios</a:t>
            </a:r>
          </a:p>
          <a:p>
            <a:r>
              <a:rPr lang="es-CL" dirty="0" smtClean="0"/>
              <a:t>Re estructuración de libros de actas</a:t>
            </a:r>
          </a:p>
          <a:p>
            <a:r>
              <a:rPr lang="es-CL" dirty="0" smtClean="0"/>
              <a:t>Estructuración de tesorería y contabilidad</a:t>
            </a:r>
          </a:p>
          <a:p>
            <a:r>
              <a:rPr lang="es-CL" dirty="0" smtClean="0"/>
              <a:t>Re-estructuración de secretaría</a:t>
            </a:r>
          </a:p>
          <a:p>
            <a:r>
              <a:rPr lang="es-CL" dirty="0" smtClean="0"/>
              <a:t>Pendiente: Tribunal de Honor</a:t>
            </a:r>
          </a:p>
          <a:p>
            <a:r>
              <a:rPr lang="es-CL" dirty="0" smtClean="0"/>
              <a:t>Dictación de tres reglamentos: de cuota mortuoria, de procedimientos ante el Tribunal de Honor y de Finanzas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5618568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0797"/>
            <a:ext cx="10515600" cy="1325563"/>
          </a:xfrm>
        </p:spPr>
        <p:txBody>
          <a:bodyPr/>
          <a:lstStyle/>
          <a:p>
            <a:r>
              <a:rPr lang="es-CL" dirty="0" smtClean="0"/>
              <a:t>Actividades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112520"/>
            <a:ext cx="10515600" cy="5391844"/>
          </a:xfrm>
        </p:spPr>
        <p:txBody>
          <a:bodyPr>
            <a:normAutofit lnSpcReduction="10000"/>
          </a:bodyPr>
          <a:lstStyle/>
          <a:p>
            <a:r>
              <a:rPr lang="es-CL" dirty="0" smtClean="0"/>
              <a:t>DELT: gratuidad por un año a recién titulados  (25-4-18)</a:t>
            </a:r>
          </a:p>
          <a:p>
            <a:pPr lvl="1"/>
            <a:r>
              <a:rPr lang="es-CL" b="1" dirty="0" smtClean="0"/>
              <a:t>JORNADA PSICOLABORAL (10-11-18)</a:t>
            </a:r>
            <a:endParaRPr lang="es-CL" dirty="0" smtClean="0"/>
          </a:p>
          <a:p>
            <a:pPr lvl="1"/>
            <a:r>
              <a:rPr lang="es-CL" dirty="0" smtClean="0"/>
              <a:t>Tamizado VIH:</a:t>
            </a:r>
          </a:p>
          <a:p>
            <a:pPr lvl="1"/>
            <a:endParaRPr lang="es-CL" dirty="0"/>
          </a:p>
          <a:p>
            <a:r>
              <a:rPr lang="es-CL" dirty="0" smtClean="0"/>
              <a:t>Dpto. ORL</a:t>
            </a:r>
          </a:p>
          <a:p>
            <a:pPr lvl="1"/>
            <a:r>
              <a:rPr lang="es-CL" dirty="0" smtClean="0"/>
              <a:t>Curso:</a:t>
            </a:r>
            <a:r>
              <a:rPr lang="es-CL" dirty="0"/>
              <a:t> </a:t>
            </a:r>
            <a:r>
              <a:rPr lang="es-CL" b="1" dirty="0" smtClean="0"/>
              <a:t>ACTUALIZACIÓN EN EVALUACIÓN VESTIBULAR</a:t>
            </a:r>
            <a:r>
              <a:rPr lang="es-CL" dirty="0" smtClean="0"/>
              <a:t> (17-8-18) </a:t>
            </a:r>
          </a:p>
          <a:p>
            <a:pPr lvl="1"/>
            <a:r>
              <a:rPr lang="es-CL" dirty="0" smtClean="0"/>
              <a:t>Participación en el “Día </a:t>
            </a:r>
            <a:r>
              <a:rPr lang="es-CL" dirty="0"/>
              <a:t>de la </a:t>
            </a:r>
            <a:r>
              <a:rPr lang="es-CL" dirty="0" smtClean="0"/>
              <a:t>audición”, Julio Palacio</a:t>
            </a:r>
            <a:endParaRPr lang="es-CL" dirty="0"/>
          </a:p>
          <a:p>
            <a:pPr lvl="1"/>
            <a:endParaRPr lang="es-CL" dirty="0" smtClean="0"/>
          </a:p>
          <a:p>
            <a:r>
              <a:rPr lang="es-CL" dirty="0"/>
              <a:t>Dpto. </a:t>
            </a:r>
            <a:r>
              <a:rPr lang="es-CL" dirty="0" smtClean="0"/>
              <a:t>OFT</a:t>
            </a:r>
            <a:endParaRPr lang="es-CL" dirty="0"/>
          </a:p>
          <a:p>
            <a:pPr lvl="1"/>
            <a:r>
              <a:rPr lang="es-CL" dirty="0" smtClean="0"/>
              <a:t>Comunicado de prensa en conjunto con la Sociedad de Oftalmología</a:t>
            </a:r>
          </a:p>
          <a:p>
            <a:endParaRPr lang="es-CL" dirty="0" smtClean="0"/>
          </a:p>
          <a:p>
            <a:r>
              <a:rPr lang="es-CL" dirty="0" smtClean="0"/>
              <a:t>Colegio</a:t>
            </a:r>
            <a:endParaRPr lang="es-CL" dirty="0"/>
          </a:p>
          <a:p>
            <a:pPr lvl="1"/>
            <a:r>
              <a:rPr lang="es-CL" b="1" dirty="0" smtClean="0"/>
              <a:t>CURSO DE GESTIÓN Y CONTROL CONTABLE </a:t>
            </a:r>
            <a:r>
              <a:rPr lang="es-CL" dirty="0" smtClean="0"/>
              <a:t>(17 al 29-1-2019)</a:t>
            </a:r>
            <a:endParaRPr lang="es-CL" dirty="0"/>
          </a:p>
          <a:p>
            <a:pPr lvl="1"/>
            <a:endParaRPr lang="es-CL" dirty="0" smtClean="0"/>
          </a:p>
          <a:p>
            <a:pPr lvl="1"/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4581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Comisión comunicaciones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TM María Cristina Santos</a:t>
            </a:r>
          </a:p>
          <a:p>
            <a:r>
              <a:rPr lang="es-CL" dirty="0" smtClean="0"/>
              <a:t>TM Benjamín Pérez</a:t>
            </a:r>
          </a:p>
          <a:p>
            <a:r>
              <a:rPr lang="es-CL" dirty="0" smtClean="0"/>
              <a:t>TM David Lobos</a:t>
            </a:r>
          </a:p>
          <a:p>
            <a:r>
              <a:rPr lang="es-CL" dirty="0" smtClean="0"/>
              <a:t>Mario Gutiérrez, Periodista</a:t>
            </a:r>
          </a:p>
          <a:p>
            <a:pPr marL="0" indent="0">
              <a:buNone/>
            </a:pPr>
            <a:r>
              <a:rPr lang="es-CL" dirty="0" smtClean="0"/>
              <a:t>Marzo 2018 – Febrero 2019:</a:t>
            </a:r>
          </a:p>
          <a:p>
            <a:pPr marL="0" indent="0">
              <a:buNone/>
            </a:pPr>
            <a:r>
              <a:rPr lang="es-CL" dirty="0" smtClean="0"/>
              <a:t>234 comunicados de diferente índole en la web</a:t>
            </a:r>
          </a:p>
          <a:p>
            <a:pPr marL="0" indent="0">
              <a:buNone/>
            </a:pPr>
            <a:r>
              <a:rPr lang="es-CL" dirty="0" smtClean="0"/>
              <a:t>Se destacan 4 comunicados radiales; 6 en prensa escrita.</a:t>
            </a:r>
          </a:p>
          <a:p>
            <a:pPr marL="0" indent="0">
              <a:buNone/>
            </a:pPr>
            <a:r>
              <a:rPr lang="es-CL" dirty="0"/>
              <a:t> </a:t>
            </a:r>
            <a:r>
              <a:rPr lang="es-CL" dirty="0" smtClean="0"/>
              <a:t>  </a:t>
            </a:r>
          </a:p>
          <a:p>
            <a:endParaRPr lang="es-CL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45122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Comisión convenios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08760"/>
            <a:ext cx="10515600" cy="5105400"/>
          </a:xfrm>
        </p:spPr>
        <p:txBody>
          <a:bodyPr>
            <a:normAutofit/>
          </a:bodyPr>
          <a:lstStyle/>
          <a:p>
            <a:r>
              <a:rPr lang="es-CL" dirty="0" smtClean="0"/>
              <a:t>TM </a:t>
            </a:r>
            <a:r>
              <a:rPr lang="es-CL" dirty="0" err="1" smtClean="0"/>
              <a:t>Nemorino</a:t>
            </a:r>
            <a:r>
              <a:rPr lang="es-CL" dirty="0" smtClean="0"/>
              <a:t> Riquelme</a:t>
            </a:r>
          </a:p>
          <a:p>
            <a:r>
              <a:rPr lang="es-CL" dirty="0" smtClean="0"/>
              <a:t>TM María Cristina Santos</a:t>
            </a:r>
          </a:p>
          <a:p>
            <a:endParaRPr lang="es-CL" dirty="0"/>
          </a:p>
          <a:p>
            <a:r>
              <a:rPr lang="es-CL" dirty="0" smtClean="0"/>
              <a:t>Convenios firmados con la Universidad: </a:t>
            </a:r>
          </a:p>
          <a:p>
            <a:pPr lvl="1"/>
            <a:r>
              <a:rPr lang="es-CL" b="1" dirty="0" smtClean="0"/>
              <a:t>Mayor</a:t>
            </a:r>
            <a:r>
              <a:rPr lang="es-CL" dirty="0" smtClean="0"/>
              <a:t>, 15% descuentos en diplomados, cursos para socios activos, cónyuges e hijos.</a:t>
            </a:r>
          </a:p>
          <a:p>
            <a:pPr lvl="1"/>
            <a:r>
              <a:rPr lang="es-CL" b="1" dirty="0" smtClean="0"/>
              <a:t>San Sebastián</a:t>
            </a:r>
            <a:r>
              <a:rPr lang="es-CL" dirty="0" smtClean="0"/>
              <a:t>, 20% y 25% </a:t>
            </a:r>
            <a:r>
              <a:rPr lang="es-CL" dirty="0"/>
              <a:t> en diplomados, cursos para socios activos, cónyuges e hijos.</a:t>
            </a:r>
            <a:endParaRPr lang="es-CL" dirty="0" smtClean="0"/>
          </a:p>
          <a:p>
            <a:pPr lvl="1"/>
            <a:r>
              <a:rPr lang="es-CL" b="1" dirty="0" smtClean="0"/>
              <a:t>de Chile</a:t>
            </a:r>
            <a:r>
              <a:rPr lang="es-CL" dirty="0" smtClean="0"/>
              <a:t>,  20% sobre programas de Tecnología Médica a socios activos</a:t>
            </a:r>
          </a:p>
          <a:p>
            <a:r>
              <a:rPr lang="es-CL" dirty="0" smtClean="0"/>
              <a:t>Otros convenios: </a:t>
            </a:r>
            <a:r>
              <a:rPr lang="es-CL" b="1" dirty="0" smtClean="0"/>
              <a:t>QH</a:t>
            </a:r>
            <a:r>
              <a:rPr lang="es-CL" dirty="0" smtClean="0"/>
              <a:t> 50%  en cursos presenciales u on-line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546726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Cuentas: Infraestructura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175163"/>
            <a:ext cx="10515600" cy="4001799"/>
          </a:xfrm>
        </p:spPr>
        <p:txBody>
          <a:bodyPr/>
          <a:lstStyle/>
          <a:p>
            <a:r>
              <a:rPr lang="es-CL" dirty="0" smtClean="0"/>
              <a:t>Orden de closets, bodegas y muebles</a:t>
            </a:r>
          </a:p>
          <a:p>
            <a:r>
              <a:rPr lang="es-CL" dirty="0" smtClean="0"/>
              <a:t>Cambio de luces a LED</a:t>
            </a:r>
          </a:p>
          <a:p>
            <a:r>
              <a:rPr lang="es-CL" dirty="0" smtClean="0"/>
              <a:t>Pintura de cocina</a:t>
            </a:r>
          </a:p>
          <a:p>
            <a:r>
              <a:rPr lang="es-CL" dirty="0" smtClean="0"/>
              <a:t>Arreglos del baño</a:t>
            </a:r>
          </a:p>
          <a:p>
            <a:r>
              <a:rPr lang="es-CL" dirty="0" smtClean="0"/>
              <a:t>Recuperación de Sala de Presidencia</a:t>
            </a:r>
            <a:endParaRPr lang="es-CL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084" y="365125"/>
            <a:ext cx="1878677" cy="313112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31718" y="991351"/>
            <a:ext cx="3131127" cy="1878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1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Cuentas: Revista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2013: una publicación y alejamiento del editor TM Juan Carlos Araya, asume el Vicepresidente Marcelo Zenteno con una publicación</a:t>
            </a:r>
          </a:p>
          <a:p>
            <a:r>
              <a:rPr lang="es-CL" dirty="0" smtClean="0"/>
              <a:t>2015: asume como editora Corina Farfán Reyes, una publicación con fecha del 2014 a petición de la directiva. Se elige comité editorial</a:t>
            </a:r>
          </a:p>
          <a:p>
            <a:r>
              <a:rPr lang="es-CL" dirty="0" smtClean="0"/>
              <a:t>2016: una publicación</a:t>
            </a:r>
          </a:p>
          <a:p>
            <a:r>
              <a:rPr lang="es-CL" dirty="0" smtClean="0"/>
              <a:t>2017: una publicación</a:t>
            </a:r>
          </a:p>
          <a:p>
            <a:r>
              <a:rPr lang="es-CL" dirty="0" smtClean="0"/>
              <a:t>2018: aún no terminada</a:t>
            </a:r>
          </a:p>
          <a:p>
            <a:r>
              <a:rPr lang="es-CL" dirty="0" smtClean="0"/>
              <a:t>8 </a:t>
            </a:r>
            <a:r>
              <a:rPr lang="es-CL" dirty="0" err="1" smtClean="0"/>
              <a:t>ago</a:t>
            </a:r>
            <a:r>
              <a:rPr lang="es-CL" dirty="0" smtClean="0"/>
              <a:t> 18 Heriberto Fernández realiza 1º reunión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347002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Cuentas: Revista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39240"/>
            <a:ext cx="10515600" cy="5318760"/>
          </a:xfrm>
        </p:spPr>
        <p:txBody>
          <a:bodyPr/>
          <a:lstStyle/>
          <a:p>
            <a:r>
              <a:rPr lang="es-CL" dirty="0" smtClean="0"/>
              <a:t>Comité editorial:</a:t>
            </a:r>
          </a:p>
          <a:p>
            <a:endParaRPr lang="es-CL" dirty="0" smtClean="0"/>
          </a:p>
          <a:p>
            <a:endParaRPr lang="es-CL" dirty="0" smtClean="0"/>
          </a:p>
          <a:p>
            <a:endParaRPr lang="es-CL" dirty="0" smtClean="0"/>
          </a:p>
          <a:p>
            <a:r>
              <a:rPr lang="es-CL" dirty="0" smtClean="0"/>
              <a:t>Indizaciones: inexistentes y una perdida</a:t>
            </a:r>
          </a:p>
          <a:p>
            <a:r>
              <a:rPr lang="es-CL" dirty="0" smtClean="0"/>
              <a:t>2016: propuesta de modificar línea editorial, no prospera pero como no llegan artículos no se puede seguir con revista científica con dos publicaciones anuales.</a:t>
            </a:r>
          </a:p>
          <a:p>
            <a:r>
              <a:rPr lang="es-CL" dirty="0" smtClean="0"/>
              <a:t>Se propone revista digital, que es más económica</a:t>
            </a:r>
            <a:endParaRPr lang="es-CL" dirty="0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2"/>
          <a:srcRect l="43838" t="25152" r="24929" b="56623"/>
          <a:stretch/>
        </p:blipFill>
        <p:spPr>
          <a:xfrm>
            <a:off x="4303046" y="1690688"/>
            <a:ext cx="5675601" cy="1862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87656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Cuentas: Congreso 2018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73295"/>
          </a:xfrm>
        </p:spPr>
        <p:txBody>
          <a:bodyPr>
            <a:normAutofit/>
          </a:bodyPr>
          <a:lstStyle/>
          <a:p>
            <a:r>
              <a:rPr lang="es-CL" dirty="0" smtClean="0"/>
              <a:t>Agosto 2017: firma de auspicio con Municipalidad de Viña del Mar</a:t>
            </a:r>
          </a:p>
          <a:p>
            <a:r>
              <a:rPr lang="es-CL" dirty="0" smtClean="0"/>
              <a:t>Agosto 2017: firma de contrato con Hotel </a:t>
            </a:r>
            <a:r>
              <a:rPr lang="es-CL" dirty="0" err="1" smtClean="0"/>
              <a:t>Enjoy</a:t>
            </a:r>
            <a:r>
              <a:rPr lang="es-CL" dirty="0" smtClean="0"/>
              <a:t> de Viña del Mar;  enero 2018 nos informan que no podremos usar el Hotel para el Congreso 2018.</a:t>
            </a:r>
          </a:p>
          <a:p>
            <a:endParaRPr lang="es-CL" sz="1050" dirty="0" smtClean="0"/>
          </a:p>
          <a:p>
            <a:r>
              <a:rPr lang="es-CL" dirty="0" smtClean="0"/>
              <a:t>Se decide realizarlo en el Espacio Riesco</a:t>
            </a:r>
          </a:p>
          <a:p>
            <a:endParaRPr lang="es-CL" sz="1050" dirty="0" smtClean="0"/>
          </a:p>
          <a:p>
            <a:r>
              <a:rPr lang="es-CL" dirty="0" smtClean="0"/>
              <a:t>Marzo 2018 se margina del Congreso la SOCITEM, considerando que los TM de Laboratorio Clínico son más alrededor del 50% de los asistentes se acuerda con el Presidente de Congreso abortarlo.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04742279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Cuentas varias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7575"/>
          </a:xfrm>
        </p:spPr>
        <p:txBody>
          <a:bodyPr/>
          <a:lstStyle/>
          <a:p>
            <a:r>
              <a:rPr lang="es-CL" dirty="0" smtClean="0"/>
              <a:t>Se inscribe el nombre TECMED</a:t>
            </a:r>
          </a:p>
          <a:p>
            <a:r>
              <a:rPr lang="es-CL" dirty="0" smtClean="0"/>
              <a:t>Se inscribe como propiedad el nombre Colegio de Tecn</a:t>
            </a:r>
            <a:r>
              <a:rPr lang="es-CL" dirty="0"/>
              <a:t>ó</a:t>
            </a:r>
            <a:r>
              <a:rPr lang="es-CL" dirty="0" smtClean="0"/>
              <a:t>logos Médicos</a:t>
            </a:r>
          </a:p>
          <a:p>
            <a:r>
              <a:rPr lang="es-CL" dirty="0" smtClean="0"/>
              <a:t>Se inicia proceso de obtención de patente municipal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718263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Comisión Revisora de Cuentas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19016"/>
          </a:xfrm>
        </p:spPr>
        <p:txBody>
          <a:bodyPr>
            <a:normAutofit/>
          </a:bodyPr>
          <a:lstStyle/>
          <a:p>
            <a:r>
              <a:rPr lang="es-CL" sz="3200" dirty="0" smtClean="0"/>
              <a:t>Presidenta: TM </a:t>
            </a:r>
            <a:r>
              <a:rPr lang="es-CL" sz="3200" dirty="0" err="1" smtClean="0"/>
              <a:t>Yael</a:t>
            </a:r>
            <a:r>
              <a:rPr lang="es-CL" sz="3200" dirty="0" smtClean="0"/>
              <a:t> Flores Pimentel</a:t>
            </a:r>
          </a:p>
          <a:p>
            <a:r>
              <a:rPr lang="es-CL" sz="3200" dirty="0" smtClean="0"/>
              <a:t>Director: TM Hans </a:t>
            </a:r>
            <a:r>
              <a:rPr lang="es-CL" sz="3200" dirty="0" err="1" smtClean="0"/>
              <a:t>Senn</a:t>
            </a:r>
            <a:r>
              <a:rPr lang="es-CL" sz="3200" dirty="0" smtClean="0"/>
              <a:t> Sáez</a:t>
            </a:r>
          </a:p>
          <a:p>
            <a:r>
              <a:rPr lang="es-CL" sz="3200" dirty="0" smtClean="0">
                <a:solidFill>
                  <a:schemeClr val="bg1">
                    <a:lumMod val="75000"/>
                  </a:schemeClr>
                </a:solidFill>
              </a:rPr>
              <a:t>Directora TM Verónica </a:t>
            </a:r>
            <a:r>
              <a:rPr lang="es-CL" sz="3200" dirty="0" smtClean="0">
                <a:solidFill>
                  <a:schemeClr val="bg1">
                    <a:lumMod val="75000"/>
                  </a:schemeClr>
                </a:solidFill>
              </a:rPr>
              <a:t>Rivas (renunció)</a:t>
            </a:r>
            <a:endParaRPr lang="es-CL" sz="3200" dirty="0" smtClean="0">
              <a:solidFill>
                <a:schemeClr val="bg1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es-CL" sz="3200" dirty="0">
                <a:solidFill>
                  <a:schemeClr val="bg1">
                    <a:lumMod val="75000"/>
                  </a:schemeClr>
                </a:solidFill>
              </a:rPr>
              <a:t> </a:t>
            </a:r>
            <a:r>
              <a:rPr lang="es-CL" sz="3200" dirty="0" smtClean="0"/>
              <a:t>Han realizado 3 revisiones, constatando mejoría en los procesos, de acuerdo al último informe.</a:t>
            </a:r>
          </a:p>
          <a:p>
            <a:pPr marL="0" indent="0">
              <a:buNone/>
            </a:pPr>
            <a:r>
              <a:rPr lang="es-CL" sz="3200" dirty="0" smtClean="0"/>
              <a:t>Destacan la necesidad de una base de datos menos vulnerables</a:t>
            </a:r>
            <a:endParaRPr lang="es-CL" sz="3200" dirty="0"/>
          </a:p>
        </p:txBody>
      </p:sp>
    </p:spTree>
    <p:extLst>
      <p:ext uri="{BB962C8B-B14F-4D97-AF65-F5344CB8AC3E}">
        <p14:creationId xmlns:p14="http://schemas.microsoft.com/office/powerpoint/2010/main" val="37019090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Directiva que entrega: </a:t>
            </a:r>
            <a:r>
              <a:rPr lang="es-CL" sz="1000" dirty="0" smtClean="0"/>
              <a:t>(conformada el 25-3-18)</a:t>
            </a:r>
            <a:endParaRPr lang="es-CL" sz="10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s-CL" dirty="0" smtClean="0"/>
              <a:t>Presidenta: Corina Farfán Reyes</a:t>
            </a:r>
          </a:p>
          <a:p>
            <a:r>
              <a:rPr lang="es-CL" dirty="0" smtClean="0"/>
              <a:t>Vicepresidente: Luis Flores </a:t>
            </a:r>
            <a:r>
              <a:rPr lang="es-CL" dirty="0" err="1" smtClean="0"/>
              <a:t>Viza</a:t>
            </a:r>
            <a:endParaRPr lang="es-CL" dirty="0" smtClean="0"/>
          </a:p>
          <a:p>
            <a:r>
              <a:rPr lang="es-CL" dirty="0" smtClean="0"/>
              <a:t>Secretaria: María Cistina Santos Condori</a:t>
            </a:r>
          </a:p>
          <a:p>
            <a:r>
              <a:rPr lang="es-CL" dirty="0" smtClean="0"/>
              <a:t>Tesorera: Edith Valenzuela Soto</a:t>
            </a:r>
          </a:p>
          <a:p>
            <a:r>
              <a:rPr lang="es-CL" dirty="0" smtClean="0"/>
              <a:t>Director: 	</a:t>
            </a:r>
            <a:r>
              <a:rPr lang="es-CL" dirty="0" err="1" smtClean="0"/>
              <a:t>Nemorino</a:t>
            </a:r>
            <a:r>
              <a:rPr lang="es-CL" dirty="0" smtClean="0"/>
              <a:t> Riquelme Orellana</a:t>
            </a:r>
          </a:p>
          <a:p>
            <a:pPr marL="0" indent="0">
              <a:buNone/>
            </a:pPr>
            <a:r>
              <a:rPr lang="es-CL" dirty="0"/>
              <a:t>	</a:t>
            </a:r>
            <a:r>
              <a:rPr lang="es-CL" dirty="0" smtClean="0"/>
              <a:t>	Víctor Silva</a:t>
            </a:r>
          </a:p>
          <a:p>
            <a:pPr marL="0" indent="0">
              <a:buNone/>
            </a:pPr>
            <a:r>
              <a:rPr lang="es-CL" dirty="0"/>
              <a:t>	</a:t>
            </a:r>
            <a:r>
              <a:rPr lang="es-CL" dirty="0" smtClean="0"/>
              <a:t>	Julio Palacio Rodríguez</a:t>
            </a:r>
          </a:p>
          <a:p>
            <a:pPr marL="0" indent="0">
              <a:buNone/>
            </a:pPr>
            <a:r>
              <a:rPr lang="es-CL" dirty="0"/>
              <a:t>	</a:t>
            </a:r>
            <a:r>
              <a:rPr lang="es-CL" dirty="0" smtClean="0"/>
              <a:t>	</a:t>
            </a:r>
            <a:r>
              <a:rPr lang="es-C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Benjamín  Pérez  Villena</a:t>
            </a:r>
          </a:p>
          <a:p>
            <a:pPr marL="0" indent="0">
              <a:buNone/>
            </a:pPr>
            <a:r>
              <a:rPr lang="es-CL" dirty="0"/>
              <a:t>	</a:t>
            </a:r>
            <a:r>
              <a:rPr lang="es-CL" dirty="0" smtClean="0"/>
              <a:t>	</a:t>
            </a:r>
            <a:r>
              <a:rPr lang="es-C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Eduardo Espinoza Parra </a:t>
            </a:r>
            <a:r>
              <a:rPr lang="es-CL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(16.5.18)</a:t>
            </a:r>
            <a:endParaRPr lang="es-CL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>
              <a:buNone/>
            </a:pPr>
            <a:endParaRPr lang="es-CL" dirty="0" smtClean="0"/>
          </a:p>
        </p:txBody>
      </p:sp>
    </p:spTree>
    <p:extLst>
      <p:ext uri="{BB962C8B-B14F-4D97-AF65-F5344CB8AC3E}">
        <p14:creationId xmlns:p14="http://schemas.microsoft.com/office/powerpoint/2010/main" val="180649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/>
          <a:srcRect l="24660" t="19581" r="20682" b="50303"/>
          <a:stretch/>
        </p:blipFill>
        <p:spPr>
          <a:xfrm>
            <a:off x="1551708" y="55418"/>
            <a:ext cx="8368145" cy="2064327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24318" t="23623" r="23750" b="27666"/>
          <a:stretch/>
        </p:blipFill>
        <p:spPr>
          <a:xfrm>
            <a:off x="1440871" y="2341418"/>
            <a:ext cx="8368145" cy="4412959"/>
          </a:xfrm>
          <a:prstGeom prst="rect">
            <a:avLst/>
          </a:prstGeom>
        </p:spPr>
      </p:pic>
      <p:sp>
        <p:nvSpPr>
          <p:cNvPr id="6" name="Elipse 5"/>
          <p:cNvSpPr/>
          <p:nvPr/>
        </p:nvSpPr>
        <p:spPr>
          <a:xfrm>
            <a:off x="2161309" y="2798619"/>
            <a:ext cx="7426036" cy="762000"/>
          </a:xfrm>
          <a:prstGeom prst="ellipse">
            <a:avLst/>
          </a:prstGeom>
          <a:solidFill>
            <a:srgbClr val="FFFF00">
              <a:alpha val="42000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33092776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1109" y="0"/>
            <a:ext cx="10515600" cy="1325563"/>
          </a:xfrm>
        </p:spPr>
        <p:txBody>
          <a:bodyPr/>
          <a:lstStyle/>
          <a:p>
            <a:r>
              <a:rPr lang="es-CL" dirty="0" smtClean="0"/>
              <a:t>Contabilidad: 2017-2018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60217" y="1002890"/>
            <a:ext cx="11633663" cy="5678129"/>
          </a:xfrm>
        </p:spPr>
        <p:txBody>
          <a:bodyPr>
            <a:noAutofit/>
          </a:bodyPr>
          <a:lstStyle/>
          <a:p>
            <a:r>
              <a:rPr lang="es-MX" sz="2400" b="1" dirty="0" smtClean="0"/>
              <a:t>Revisión y modificación de plan de cuentas </a:t>
            </a:r>
          </a:p>
          <a:p>
            <a:r>
              <a:rPr lang="es-MX" sz="2400" b="1" dirty="0" smtClean="0"/>
              <a:t>Creación de </a:t>
            </a:r>
            <a:r>
              <a:rPr lang="es-MX" sz="2400" b="1" dirty="0"/>
              <a:t>3 libros</a:t>
            </a:r>
            <a:r>
              <a:rPr lang="es-MX" sz="2400" dirty="0"/>
              <a:t>: de conciliación bancaria, de compras y de ventas con fines de control y gestión. Separación del </a:t>
            </a:r>
            <a:r>
              <a:rPr lang="es-CL" sz="2400" dirty="0"/>
              <a:t>libro de remuneraciones del libro de honorarios. Supervisión de balances </a:t>
            </a:r>
            <a:r>
              <a:rPr lang="es-CL" sz="2400" dirty="0" smtClean="0"/>
              <a:t>mensuales</a:t>
            </a:r>
          </a:p>
          <a:p>
            <a:pPr marL="0" indent="0">
              <a:buNone/>
            </a:pPr>
            <a:r>
              <a:rPr lang="es-CL" sz="2400" dirty="0" smtClean="0"/>
              <a:t>Creación de Reglamento de Finanzas, que entre otros:</a:t>
            </a:r>
            <a:endParaRPr lang="es-CL" sz="2300" dirty="0"/>
          </a:p>
          <a:p>
            <a:pPr marL="457200" indent="-457200">
              <a:buFont typeface="+mj-lt"/>
              <a:buAutoNum type="arabicPeriod"/>
            </a:pPr>
            <a:r>
              <a:rPr lang="es-MX" sz="2300" dirty="0" smtClean="0"/>
              <a:t>Obliga la formalidad </a:t>
            </a:r>
            <a:r>
              <a:rPr lang="es-MX" sz="2300" dirty="0"/>
              <a:t>y respaldo de las prácticas de supervisión </a:t>
            </a:r>
            <a:r>
              <a:rPr lang="es-MX" sz="2300" dirty="0" smtClean="0"/>
              <a:t>de la información financiera-contable.</a:t>
            </a:r>
            <a:endParaRPr lang="es-MX" sz="2300" b="1" dirty="0"/>
          </a:p>
          <a:p>
            <a:pPr marL="457200" indent="-457200">
              <a:buFont typeface="+mj-lt"/>
              <a:buAutoNum type="arabicPeriod"/>
            </a:pPr>
            <a:r>
              <a:rPr lang="es-MX" sz="2300" dirty="0" smtClean="0"/>
              <a:t>Ordena </a:t>
            </a:r>
            <a:r>
              <a:rPr lang="es-MX" sz="2300" dirty="0"/>
              <a:t>y </a:t>
            </a:r>
            <a:r>
              <a:rPr lang="es-MX" sz="2300" dirty="0" smtClean="0"/>
              <a:t>exige la documentación </a:t>
            </a:r>
            <a:r>
              <a:rPr lang="es-MX" sz="2300" dirty="0"/>
              <a:t>que respalde las transacciones relevantes </a:t>
            </a:r>
            <a:r>
              <a:rPr lang="es-MX" sz="2300" dirty="0" smtClean="0"/>
              <a:t>especiales (Congreso-Cursos, estudios de costos).</a:t>
            </a:r>
            <a:endParaRPr lang="es-MX" sz="2300" dirty="0"/>
          </a:p>
          <a:p>
            <a:pPr marL="457200" indent="-457200">
              <a:buFont typeface="+mj-lt"/>
              <a:buAutoNum type="arabicPeriod"/>
            </a:pPr>
            <a:r>
              <a:rPr lang="es-MX" sz="2300" dirty="0" smtClean="0"/>
              <a:t>Ordena el cumplimiento de guardar los comprobantes </a:t>
            </a:r>
            <a:r>
              <a:rPr lang="es-MX" sz="2300" dirty="0"/>
              <a:t>físicos de ingresos y egresos </a:t>
            </a:r>
            <a:r>
              <a:rPr lang="es-MX" sz="2300" dirty="0" smtClean="0"/>
              <a:t> junto con la </a:t>
            </a:r>
            <a:r>
              <a:rPr lang="es-MX" sz="2300" dirty="0"/>
              <a:t>documentación de </a:t>
            </a:r>
            <a:r>
              <a:rPr lang="es-MX" sz="2300" dirty="0" smtClean="0"/>
              <a:t>respaldo.</a:t>
            </a:r>
            <a:endParaRPr lang="es-MX" sz="2300" dirty="0"/>
          </a:p>
          <a:p>
            <a:pPr marL="457200" indent="-457200">
              <a:buFont typeface="+mj-lt"/>
              <a:buAutoNum type="arabicPeriod"/>
            </a:pPr>
            <a:r>
              <a:rPr lang="es-MX" sz="2300" dirty="0" smtClean="0"/>
              <a:t>Ordena la asociación de comprobantes físicos a las transacciones </a:t>
            </a:r>
            <a:r>
              <a:rPr lang="es-MX" sz="2300" dirty="0"/>
              <a:t>electrónicas de ingreso (depósitos, transferencias) </a:t>
            </a:r>
            <a:endParaRPr lang="es-MX" sz="2300" dirty="0" smtClean="0"/>
          </a:p>
          <a:p>
            <a:pPr marL="457200" indent="-457200">
              <a:buFont typeface="+mj-lt"/>
              <a:buAutoNum type="arabicPeriod"/>
            </a:pPr>
            <a:r>
              <a:rPr lang="es-CL" sz="2300" dirty="0" smtClean="0"/>
              <a:t>Obliga al Consejo a autorizar los ajustes contables, sin esta el contador no puede proceder</a:t>
            </a:r>
            <a:endParaRPr lang="es-CL" sz="2300" dirty="0"/>
          </a:p>
        </p:txBody>
      </p:sp>
    </p:spTree>
    <p:extLst>
      <p:ext uri="{BB962C8B-B14F-4D97-AF65-F5344CB8AC3E}">
        <p14:creationId xmlns:p14="http://schemas.microsoft.com/office/powerpoint/2010/main" val="41472300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Resultados </a:t>
            </a:r>
            <a:r>
              <a:rPr lang="es-CL" dirty="0"/>
              <a:t>f</a:t>
            </a:r>
            <a:r>
              <a:rPr lang="es-CL" dirty="0" smtClean="0"/>
              <a:t>inancieros contables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605655"/>
          </a:xfrm>
        </p:spPr>
        <p:txBody>
          <a:bodyPr>
            <a:noAutofit/>
          </a:bodyPr>
          <a:lstStyle/>
          <a:p>
            <a:r>
              <a:rPr lang="es-MX" dirty="0" smtClean="0"/>
              <a:t>Balance al 31 de diciembre del 2016 y del 2018 indican utilidades del ejercicio por </a:t>
            </a:r>
            <a:r>
              <a:rPr lang="es-MX" sz="3200" b="1" dirty="0" smtClean="0"/>
              <a:t>$</a:t>
            </a:r>
            <a:r>
              <a:rPr lang="es-CL" sz="3200" b="1" dirty="0" smtClean="0"/>
              <a:t>2.029.412 </a:t>
            </a:r>
            <a:r>
              <a:rPr lang="es-CL" sz="3200" dirty="0" smtClean="0"/>
              <a:t>y </a:t>
            </a:r>
            <a:r>
              <a:rPr lang="es-MX" sz="3200" b="1" dirty="0" smtClean="0"/>
              <a:t>$</a:t>
            </a:r>
            <a:r>
              <a:rPr lang="es-CL" sz="3200" b="1" dirty="0" smtClean="0"/>
              <a:t>10.774.421</a:t>
            </a:r>
            <a:r>
              <a:rPr lang="es-CL" b="1" dirty="0" smtClean="0"/>
              <a:t>=</a:t>
            </a:r>
            <a:r>
              <a:rPr lang="es-CL" dirty="0" smtClean="0"/>
              <a:t>, respectivamente</a:t>
            </a:r>
          </a:p>
          <a:p>
            <a:endParaRPr lang="es-CL" sz="1050" dirty="0" smtClean="0"/>
          </a:p>
          <a:p>
            <a:r>
              <a:rPr lang="es-CL" dirty="0" smtClean="0"/>
              <a:t>2017: se pagó </a:t>
            </a:r>
            <a:r>
              <a:rPr lang="es-CL" dirty="0"/>
              <a:t>$</a:t>
            </a:r>
            <a:r>
              <a:rPr lang="es-CL" dirty="0" smtClean="0"/>
              <a:t>10.589.552=  </a:t>
            </a:r>
            <a:r>
              <a:rPr lang="es-CL" dirty="0" smtClean="0">
                <a:solidFill>
                  <a:srgbClr val="000000"/>
                </a:solidFill>
                <a:latin typeface="Arial" panose="020B0604020202020204" pitchFamily="34" charset="0"/>
              </a:rPr>
              <a:t>a </a:t>
            </a:r>
            <a:r>
              <a:rPr lang="es-CL" dirty="0" err="1" smtClean="0">
                <a:solidFill>
                  <a:srgbClr val="000000"/>
                </a:solidFill>
                <a:latin typeface="Arial" panose="020B0604020202020204" pitchFamily="34" charset="0"/>
              </a:rPr>
              <a:t>Feliú</a:t>
            </a:r>
            <a:r>
              <a:rPr lang="es-CL" dirty="0" smtClean="0">
                <a:solidFill>
                  <a:srgbClr val="000000"/>
                </a:solidFill>
                <a:latin typeface="Arial" panose="020B0604020202020204" pitchFamily="34" charset="0"/>
              </a:rPr>
              <a:t> </a:t>
            </a:r>
            <a:r>
              <a:rPr lang="es-CL" dirty="0">
                <a:solidFill>
                  <a:srgbClr val="000000"/>
                </a:solidFill>
                <a:latin typeface="Arial" panose="020B0604020202020204" pitchFamily="34" charset="0"/>
              </a:rPr>
              <a:t>y </a:t>
            </a:r>
            <a:r>
              <a:rPr lang="es-CL" dirty="0" smtClean="0">
                <a:solidFill>
                  <a:srgbClr val="000000"/>
                </a:solidFill>
                <a:latin typeface="Arial" panose="020B0604020202020204" pitchFamily="34" charset="0"/>
              </a:rPr>
              <a:t>Asociados, </a:t>
            </a:r>
            <a:r>
              <a:rPr lang="es-CL" sz="3200" b="1" dirty="0" smtClean="0">
                <a:solidFill>
                  <a:srgbClr val="000000"/>
                </a:solidFill>
                <a:latin typeface="Arial" panose="020B0604020202020204" pitchFamily="34" charset="0"/>
              </a:rPr>
              <a:t>$</a:t>
            </a:r>
            <a:r>
              <a:rPr lang="es-CL" sz="3200" b="1" dirty="0">
                <a:solidFill>
                  <a:srgbClr val="000000"/>
                </a:solidFill>
                <a:latin typeface="Arial" panose="020B0604020202020204" pitchFamily="34" charset="0"/>
              </a:rPr>
              <a:t>6.734.552= </a:t>
            </a:r>
            <a:r>
              <a:rPr lang="es-CL" dirty="0" smtClean="0">
                <a:solidFill>
                  <a:srgbClr val="000000"/>
                </a:solidFill>
                <a:latin typeface="Arial" panose="020B0604020202020204" pitchFamily="34" charset="0"/>
              </a:rPr>
              <a:t>con cargo a fondos del Colegio y </a:t>
            </a:r>
            <a:r>
              <a:rPr lang="es-CL" dirty="0" smtClean="0"/>
              <a:t>3.855.000= recaudados por concepto de cuota extraordinaria</a:t>
            </a:r>
            <a:endParaRPr lang="es-CL" dirty="0"/>
          </a:p>
          <a:p>
            <a:endParaRPr lang="es-CL" sz="1050" dirty="0" smtClean="0"/>
          </a:p>
          <a:p>
            <a:r>
              <a:rPr lang="es-CL" dirty="0" smtClean="0"/>
              <a:t>2018: Se pagó multa por no tener patente municipal, se están realizando los trámites para obtenerla.  </a:t>
            </a:r>
            <a:endParaRPr lang="es-MX" dirty="0" smtClean="0"/>
          </a:p>
        </p:txBody>
      </p:sp>
    </p:spTree>
    <p:extLst>
      <p:ext uri="{BB962C8B-B14F-4D97-AF65-F5344CB8AC3E}">
        <p14:creationId xmlns:p14="http://schemas.microsoft.com/office/powerpoint/2010/main" val="33924109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Se entrega: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66160" y="123396"/>
            <a:ext cx="7465633" cy="6852592"/>
          </a:xfrm>
        </p:spPr>
        <p:txBody>
          <a:bodyPr>
            <a:normAutofit/>
          </a:bodyPr>
          <a:lstStyle/>
          <a:p>
            <a:r>
              <a:rPr lang="es-CL" dirty="0" smtClean="0"/>
              <a:t>Depósitos a plazo: </a:t>
            </a:r>
            <a:r>
              <a:rPr lang="es-CL" b="1" dirty="0"/>
              <a:t>$</a:t>
            </a:r>
            <a:r>
              <a:rPr lang="es-CL" b="1" dirty="0" smtClean="0"/>
              <a:t>33.567.245= </a:t>
            </a:r>
          </a:p>
          <a:p>
            <a:pPr marL="0" indent="0">
              <a:buNone/>
            </a:pPr>
            <a:r>
              <a:rPr lang="es-CL" dirty="0" smtClean="0"/>
              <a:t>	1.   $4.495.665= </a:t>
            </a:r>
            <a:r>
              <a:rPr lang="es-CL" sz="2000" dirty="0" smtClean="0"/>
              <a:t>vence 6-3-19. Tasa 0,12</a:t>
            </a:r>
          </a:p>
          <a:p>
            <a:pPr marL="0" indent="0">
              <a:buNone/>
            </a:pPr>
            <a:r>
              <a:rPr lang="es-CL" dirty="0" smtClean="0"/>
              <a:t>	2.   $8.455.098= </a:t>
            </a:r>
            <a:r>
              <a:rPr lang="es-CL" sz="2000" dirty="0" smtClean="0"/>
              <a:t>vence 6-3-19. Tasa 0,12</a:t>
            </a:r>
          </a:p>
          <a:p>
            <a:pPr marL="0" indent="0">
              <a:buNone/>
            </a:pPr>
            <a:r>
              <a:rPr lang="es-CL" dirty="0" smtClean="0"/>
              <a:t>	3. $20.616.482= </a:t>
            </a:r>
            <a:r>
              <a:rPr lang="es-CL" sz="2000" dirty="0" smtClean="0"/>
              <a:t>vence 8-2-19. </a:t>
            </a:r>
            <a:r>
              <a:rPr lang="es-CL" sz="2000" dirty="0"/>
              <a:t>Tasa 0,10 </a:t>
            </a:r>
            <a:r>
              <a:rPr lang="es-CL" dirty="0" err="1"/>
              <a:t>Valpo</a:t>
            </a:r>
            <a:r>
              <a:rPr lang="es-CL" dirty="0"/>
              <a:t>.</a:t>
            </a:r>
            <a:endParaRPr lang="es-CL" dirty="0" smtClean="0"/>
          </a:p>
          <a:p>
            <a:r>
              <a:rPr lang="es-CL" dirty="0" smtClean="0"/>
              <a:t>Fondos mutuos: </a:t>
            </a:r>
            <a:r>
              <a:rPr lang="es-CL" b="1" dirty="0" smtClean="0"/>
              <a:t>$13.494.664= </a:t>
            </a:r>
          </a:p>
          <a:p>
            <a:pPr marL="0" indent="0">
              <a:buNone/>
            </a:pPr>
            <a:r>
              <a:rPr lang="es-CL" dirty="0" smtClean="0"/>
              <a:t>	1. $6.763.975= Antofagasta</a:t>
            </a:r>
          </a:p>
          <a:p>
            <a:pPr marL="0" indent="0">
              <a:buNone/>
            </a:pPr>
            <a:r>
              <a:rPr lang="es-CL" dirty="0" smtClean="0"/>
              <a:t>	2. $6.730.689=</a:t>
            </a:r>
          </a:p>
          <a:p>
            <a:r>
              <a:rPr lang="es-CL" dirty="0" smtClean="0"/>
              <a:t>Cuentas corrientes: </a:t>
            </a:r>
            <a:r>
              <a:rPr lang="es-CL" b="1" dirty="0"/>
              <a:t>$</a:t>
            </a:r>
            <a:r>
              <a:rPr lang="es-CL" b="1" dirty="0" smtClean="0"/>
              <a:t>25.490.903= </a:t>
            </a:r>
          </a:p>
          <a:p>
            <a:pPr marL="0" indent="0">
              <a:buNone/>
            </a:pPr>
            <a:r>
              <a:rPr lang="es-CL" dirty="0" smtClean="0"/>
              <a:t>	BCI 10184422  $20.133.778=</a:t>
            </a:r>
          </a:p>
          <a:p>
            <a:pPr marL="0" indent="0">
              <a:buNone/>
            </a:pPr>
            <a:r>
              <a:rPr lang="es-CL" dirty="0" smtClean="0"/>
              <a:t>	BCI 10538941  $ 4.165.903=</a:t>
            </a:r>
          </a:p>
          <a:p>
            <a:pPr marL="0" indent="0">
              <a:buNone/>
            </a:pPr>
            <a:r>
              <a:rPr lang="es-CL" dirty="0" smtClean="0"/>
              <a:t>	BCI 71102493  $256.001. Punta Arenas</a:t>
            </a:r>
          </a:p>
          <a:p>
            <a:pPr marL="0" indent="0">
              <a:buNone/>
            </a:pPr>
            <a:r>
              <a:rPr lang="es-CL" dirty="0" smtClean="0"/>
              <a:t>	Banco Chile 2251123002	</a:t>
            </a:r>
            <a:r>
              <a:rPr lang="es-CL" dirty="0"/>
              <a:t>$</a:t>
            </a:r>
            <a:r>
              <a:rPr lang="es-CL" dirty="0" smtClean="0"/>
              <a:t>935.221=</a:t>
            </a:r>
          </a:p>
          <a:p>
            <a:r>
              <a:rPr lang="es-CL" dirty="0" smtClean="0"/>
              <a:t>Total</a:t>
            </a:r>
            <a:r>
              <a:rPr lang="es-CL" sz="4000" dirty="0" smtClean="0"/>
              <a:t>: </a:t>
            </a:r>
            <a:r>
              <a:rPr lang="es-CL" sz="4000" b="1" dirty="0"/>
              <a:t>$</a:t>
            </a:r>
            <a:r>
              <a:rPr lang="es-CL" sz="4000" b="1" dirty="0" smtClean="0"/>
              <a:t>72.552.812= </a:t>
            </a:r>
            <a:endParaRPr lang="es-CL" sz="4000" b="1" dirty="0"/>
          </a:p>
        </p:txBody>
      </p:sp>
    </p:spTree>
    <p:extLst>
      <p:ext uri="{BB962C8B-B14F-4D97-AF65-F5344CB8AC3E}">
        <p14:creationId xmlns:p14="http://schemas.microsoft.com/office/powerpoint/2010/main" val="38611938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Se entrega: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731342" y="365125"/>
            <a:ext cx="7622458" cy="6357939"/>
          </a:xfrm>
        </p:spPr>
        <p:txBody>
          <a:bodyPr>
            <a:normAutofit lnSpcReduction="10000"/>
          </a:bodyPr>
          <a:lstStyle/>
          <a:p>
            <a:r>
              <a:rPr lang="es-CL" dirty="0"/>
              <a:t>Contrato, funciones del personal y </a:t>
            </a:r>
            <a:r>
              <a:rPr lang="es-CL" dirty="0" smtClean="0"/>
              <a:t>CV</a:t>
            </a:r>
          </a:p>
          <a:p>
            <a:r>
              <a:rPr lang="es-CL" dirty="0" smtClean="0"/>
              <a:t>Reglamentos de cuota mortuoria, de procedimientos ante el Tribunal de Honor y de Finanzas</a:t>
            </a:r>
            <a:endParaRPr lang="es-CL" dirty="0"/>
          </a:p>
          <a:p>
            <a:r>
              <a:rPr lang="es-CL" dirty="0" smtClean="0"/>
              <a:t>7 Libros de contabilidad: </a:t>
            </a:r>
          </a:p>
          <a:p>
            <a:pPr lvl="1"/>
            <a:r>
              <a:rPr lang="es-CL" dirty="0" smtClean="0"/>
              <a:t>Remuneraciones</a:t>
            </a:r>
          </a:p>
          <a:p>
            <a:pPr lvl="1"/>
            <a:r>
              <a:rPr lang="es-CL" dirty="0" smtClean="0"/>
              <a:t>Honorarios</a:t>
            </a:r>
          </a:p>
          <a:p>
            <a:pPr lvl="1"/>
            <a:r>
              <a:rPr lang="es-CL" dirty="0" smtClean="0"/>
              <a:t>Compras</a:t>
            </a:r>
          </a:p>
          <a:p>
            <a:pPr lvl="1"/>
            <a:r>
              <a:rPr lang="es-CL" dirty="0" smtClean="0"/>
              <a:t>Ventas</a:t>
            </a:r>
          </a:p>
          <a:p>
            <a:pPr lvl="1"/>
            <a:r>
              <a:rPr lang="es-CL" dirty="0" smtClean="0"/>
              <a:t>Conciliación bancaria</a:t>
            </a:r>
          </a:p>
          <a:p>
            <a:pPr lvl="1"/>
            <a:r>
              <a:rPr lang="es-CL" dirty="0" smtClean="0"/>
              <a:t>Diario</a:t>
            </a:r>
          </a:p>
          <a:p>
            <a:pPr lvl="1"/>
            <a:r>
              <a:rPr lang="es-CL" dirty="0" smtClean="0"/>
              <a:t>Mayor</a:t>
            </a:r>
          </a:p>
          <a:p>
            <a:r>
              <a:rPr lang="es-CL" dirty="0" smtClean="0"/>
              <a:t>Balances mensuales y anuales del 2017 y 2018</a:t>
            </a:r>
          </a:p>
          <a:p>
            <a:r>
              <a:rPr lang="es-CL" dirty="0" smtClean="0"/>
              <a:t>Libros de actas de Directorio y de Asambleas</a:t>
            </a:r>
          </a:p>
          <a:p>
            <a:r>
              <a:rPr lang="es-CL" dirty="0" smtClean="0"/>
              <a:t>Base de datos actualizada con 580 socios activos y 5259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68911695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Se entrega: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39240"/>
            <a:ext cx="10515600" cy="4907280"/>
          </a:xfrm>
        </p:spPr>
        <p:txBody>
          <a:bodyPr/>
          <a:lstStyle/>
          <a:p>
            <a:r>
              <a:rPr lang="es-CL" dirty="0" smtClean="0"/>
              <a:t>Correos institucionales con claves</a:t>
            </a:r>
          </a:p>
          <a:p>
            <a:r>
              <a:rPr lang="es-CL" dirty="0" smtClean="0"/>
              <a:t>Claves Bancarias</a:t>
            </a:r>
          </a:p>
          <a:p>
            <a:r>
              <a:rPr lang="es-CL" dirty="0" err="1" smtClean="0"/>
              <a:t>Digipass</a:t>
            </a:r>
            <a:r>
              <a:rPr lang="es-CL" dirty="0" smtClean="0"/>
              <a:t> con claves</a:t>
            </a:r>
          </a:p>
          <a:p>
            <a:r>
              <a:rPr lang="es-CL" dirty="0" smtClean="0"/>
              <a:t>Clave de </a:t>
            </a:r>
            <a:r>
              <a:rPr lang="es-CL" dirty="0" err="1" smtClean="0"/>
              <a:t>Previred</a:t>
            </a:r>
            <a:endParaRPr lang="es-CL" dirty="0" smtClean="0"/>
          </a:p>
          <a:p>
            <a:r>
              <a:rPr lang="es-CL" dirty="0" smtClean="0"/>
              <a:t>Clave del SII</a:t>
            </a:r>
          </a:p>
          <a:p>
            <a:r>
              <a:rPr lang="es-CL" dirty="0" smtClean="0"/>
              <a:t>Claves de computadores</a:t>
            </a:r>
          </a:p>
          <a:p>
            <a:r>
              <a:rPr lang="es-CL" dirty="0" smtClean="0"/>
              <a:t>2 discos duros con respaldo de todos los computadores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96463219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Restructuración del Colegio, pendientes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s-CL" dirty="0" smtClean="0"/>
              <a:t>ACTUALIZACIÓN DE LOS ESTATUTOS</a:t>
            </a:r>
          </a:p>
          <a:p>
            <a:pPr marL="0" indent="0">
              <a:buNone/>
            </a:pPr>
            <a:endParaRPr lang="es-CL" dirty="0" smtClean="0"/>
          </a:p>
          <a:p>
            <a:r>
              <a:rPr lang="es-CL" sz="3200" b="1" dirty="0" smtClean="0"/>
              <a:t>Se logra una salida legal para dar cumplimiento a esta necesidad y sueños de años de nuestros Consejos y socios.</a:t>
            </a:r>
          </a:p>
          <a:p>
            <a:endParaRPr lang="es-CL" sz="3200" b="1" dirty="0" smtClean="0"/>
          </a:p>
          <a:p>
            <a:r>
              <a:rPr lang="es-CL" sz="3200" b="1" dirty="0"/>
              <a:t>P</a:t>
            </a:r>
            <a:r>
              <a:rPr lang="es-CL" sz="3200" b="1" dirty="0" smtClean="0"/>
              <a:t>endiente: </a:t>
            </a:r>
            <a:r>
              <a:rPr lang="es-CL" sz="3200" dirty="0" smtClean="0"/>
              <a:t>el proceso para hacer efectivo el cambio</a:t>
            </a:r>
            <a:endParaRPr lang="es-CL" sz="3200" b="1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1044011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Se entrega, por sobretodo: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Un Colegio ordenado administrativamente</a:t>
            </a:r>
          </a:p>
          <a:p>
            <a:endParaRPr lang="es-CL" dirty="0" smtClean="0"/>
          </a:p>
          <a:p>
            <a:r>
              <a:rPr lang="es-CL" dirty="0" smtClean="0"/>
              <a:t>Un Colegio ordenado físicamente</a:t>
            </a:r>
          </a:p>
          <a:p>
            <a:endParaRPr lang="es-CL" dirty="0" smtClean="0"/>
          </a:p>
          <a:p>
            <a:r>
              <a:rPr lang="es-CL" dirty="0" smtClean="0"/>
              <a:t>Un Colegio funcionando con colegas comprometidos en la meta de engrandecer nuestro Colegio y profesión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56038488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Se entrega el Colegio a una directiva: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515907"/>
            <a:ext cx="10515600" cy="4973383"/>
          </a:xfrm>
        </p:spPr>
        <p:txBody>
          <a:bodyPr>
            <a:normAutofit lnSpcReduction="10000"/>
          </a:bodyPr>
          <a:lstStyle/>
          <a:p>
            <a:r>
              <a:rPr lang="es-CL" dirty="0" smtClean="0"/>
              <a:t>comprometida </a:t>
            </a:r>
            <a:r>
              <a:rPr lang="es-CL" dirty="0"/>
              <a:t>a cumplir con los Estatutos y Leyes vigentes para llegar a la meta del reconocimiento social y respeto por nuestra profesión, especialmente frente a los profesionales de la salud y </a:t>
            </a:r>
            <a:r>
              <a:rPr lang="es-CL" dirty="0" smtClean="0"/>
              <a:t>MINSAL. Con ánimo para obtener los mejores resultados en lo mandatado en nuestros Estatutos</a:t>
            </a:r>
            <a:endParaRPr lang="es-CL" dirty="0"/>
          </a:p>
          <a:p>
            <a:r>
              <a:rPr lang="es-CL" dirty="0" smtClean="0"/>
              <a:t>que debe completar el Directorio.</a:t>
            </a:r>
          </a:p>
          <a:p>
            <a:r>
              <a:rPr lang="es-CL" dirty="0" smtClean="0"/>
              <a:t>que cuenta con el respeto y apoyo de quien hoy se despide del cargo de Presidente en años turbulentos; les deseo y nos deseo lo </a:t>
            </a:r>
            <a:r>
              <a:rPr lang="es-CL" dirty="0"/>
              <a:t>mejor  </a:t>
            </a:r>
            <a:r>
              <a:rPr lang="es-CL" dirty="0" smtClean="0"/>
              <a:t>y mucho éxito en la gestión; porque en la medida que los socios nos comprometamos el Colegio, éste se engrandecerá, este trabajo no es de una directiva es de todos los socios.</a:t>
            </a:r>
          </a:p>
          <a:p>
            <a:r>
              <a:rPr lang="es-CL" dirty="0" smtClean="0"/>
              <a:t>Los invito a apoyarlos y ser leales con la institución, pues la personas pasan y la institución persiste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6392118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18309" y="1639743"/>
            <a:ext cx="10515600" cy="1325563"/>
          </a:xfrm>
        </p:spPr>
        <p:txBody>
          <a:bodyPr/>
          <a:lstStyle/>
          <a:p>
            <a:r>
              <a:rPr lang="es-CL" dirty="0" smtClean="0"/>
              <a:t>Palabras del TRICEL, se dirige a ustedes su Presidente el TM Sr. Miguel Ángel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30483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129598"/>
            <a:ext cx="10515600" cy="1325563"/>
          </a:xfrm>
        </p:spPr>
        <p:txBody>
          <a:bodyPr/>
          <a:lstStyle/>
          <a:p>
            <a:r>
              <a:rPr lang="es-CL" dirty="0" smtClean="0"/>
              <a:t>Personal de planta con el que se recibió el Colegio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867188"/>
            <a:ext cx="10515600" cy="4838412"/>
          </a:xfrm>
        </p:spPr>
        <p:txBody>
          <a:bodyPr>
            <a:normAutofit/>
          </a:bodyPr>
          <a:lstStyle/>
          <a:p>
            <a:r>
              <a:rPr lang="es-CL" dirty="0" smtClean="0"/>
              <a:t>Secretaria: </a:t>
            </a:r>
            <a:r>
              <a:rPr lang="es-CL" b="1" dirty="0" smtClean="0"/>
              <a:t>Sra. Isabel </a:t>
            </a:r>
            <a:r>
              <a:rPr lang="es-CL" b="1" dirty="0"/>
              <a:t>Sánchez </a:t>
            </a:r>
            <a:r>
              <a:rPr lang="es-CL" b="1" dirty="0" err="1" smtClean="0"/>
              <a:t>Bassaletti</a:t>
            </a:r>
            <a:r>
              <a:rPr lang="es-CL" dirty="0" smtClean="0"/>
              <a:t> con licencia médica de 18 meses, reemplazante </a:t>
            </a:r>
            <a:r>
              <a:rPr lang="es-CL" b="1" dirty="0" smtClean="0"/>
              <a:t>Sra. Jacqueline Tapia</a:t>
            </a:r>
            <a:r>
              <a:rPr lang="es-CL" dirty="0" smtClean="0"/>
              <a:t>, renuncia porque encuentra un trabajo con mejores perspectivas.</a:t>
            </a:r>
            <a:endParaRPr lang="es-CL" sz="1200" dirty="0" smtClean="0"/>
          </a:p>
          <a:p>
            <a:endParaRPr lang="es-CL" sz="1200" dirty="0" smtClean="0"/>
          </a:p>
          <a:p>
            <a:r>
              <a:rPr lang="es-CL" dirty="0" smtClean="0"/>
              <a:t>Secretaria contable: </a:t>
            </a:r>
            <a:r>
              <a:rPr lang="es-CL" b="1" dirty="0" smtClean="0"/>
              <a:t>Sra. </a:t>
            </a:r>
            <a:r>
              <a:rPr lang="es-CL" b="1" dirty="0" err="1" smtClean="0"/>
              <a:t>Wasila</a:t>
            </a:r>
            <a:r>
              <a:rPr lang="es-CL" b="1" dirty="0" smtClean="0"/>
              <a:t>  </a:t>
            </a:r>
            <a:r>
              <a:rPr lang="es-CL" b="1" dirty="0" err="1" smtClean="0"/>
              <a:t>Bannout</a:t>
            </a:r>
            <a:r>
              <a:rPr lang="es-CL" dirty="0" smtClean="0"/>
              <a:t>. </a:t>
            </a:r>
            <a:r>
              <a:rPr lang="es-CL" dirty="0"/>
              <a:t>S</a:t>
            </a:r>
            <a:r>
              <a:rPr lang="es-CL" dirty="0" smtClean="0"/>
              <a:t>e despide porque no cumplía con las competencias del cargo.</a:t>
            </a:r>
            <a:endParaRPr lang="es-CL" sz="1200" dirty="0" smtClean="0"/>
          </a:p>
          <a:p>
            <a:endParaRPr lang="es-CL" sz="1200" dirty="0" smtClean="0"/>
          </a:p>
          <a:p>
            <a:r>
              <a:rPr lang="es-CL" dirty="0" smtClean="0"/>
              <a:t>Empleada de Servicio </a:t>
            </a:r>
            <a:r>
              <a:rPr lang="es-CL" b="1" dirty="0" smtClean="0"/>
              <a:t>Sra. Silvia Lillo Mora </a:t>
            </a:r>
            <a:r>
              <a:rPr lang="es-CL" dirty="0" smtClean="0"/>
              <a:t>despedida por agresiones al personal. (28-12-15 al 2017)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189810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Saludamos al regional La Araucanía y le deseamos muchos éxito en sus proyectos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2130425"/>
            <a:ext cx="10515600" cy="4351338"/>
          </a:xfrm>
        </p:spPr>
        <p:txBody>
          <a:bodyPr/>
          <a:lstStyle/>
          <a:p>
            <a:r>
              <a:rPr lang="es-CL" dirty="0" smtClean="0"/>
              <a:t>Presidenta: Marisol Morales Barrera</a:t>
            </a:r>
          </a:p>
          <a:p>
            <a:r>
              <a:rPr lang="es-CL" dirty="0" smtClean="0"/>
              <a:t>Vice Néstor </a:t>
            </a:r>
            <a:r>
              <a:rPr lang="es-CL" dirty="0" err="1" smtClean="0"/>
              <a:t>Llaupe</a:t>
            </a:r>
            <a:r>
              <a:rPr lang="es-CL" dirty="0" smtClean="0"/>
              <a:t> España</a:t>
            </a:r>
          </a:p>
          <a:p>
            <a:r>
              <a:rPr lang="es-CL" dirty="0" smtClean="0"/>
              <a:t>Secretaria: Vanessa </a:t>
            </a:r>
            <a:r>
              <a:rPr lang="es-CL" dirty="0" err="1" smtClean="0"/>
              <a:t>Oyarzún</a:t>
            </a:r>
            <a:r>
              <a:rPr lang="es-CL" dirty="0" smtClean="0"/>
              <a:t> Pinto</a:t>
            </a:r>
          </a:p>
          <a:p>
            <a:r>
              <a:rPr lang="es-CL" dirty="0" smtClean="0"/>
              <a:t>Tesorero Hans </a:t>
            </a:r>
            <a:r>
              <a:rPr lang="es-CL" dirty="0" err="1" smtClean="0"/>
              <a:t>Senn</a:t>
            </a:r>
            <a:r>
              <a:rPr lang="es-CL" dirty="0" smtClean="0"/>
              <a:t> Sáez</a:t>
            </a:r>
          </a:p>
          <a:p>
            <a:r>
              <a:rPr lang="es-CL" dirty="0" smtClean="0"/>
              <a:t>Directores:</a:t>
            </a:r>
          </a:p>
          <a:p>
            <a:pPr marL="0" indent="0">
              <a:buNone/>
            </a:pPr>
            <a:r>
              <a:rPr lang="es-CL" dirty="0" smtClean="0"/>
              <a:t>  		Andrea Dinamarca Jara</a:t>
            </a:r>
          </a:p>
          <a:p>
            <a:pPr marL="0" indent="0">
              <a:buNone/>
            </a:pPr>
            <a:r>
              <a:rPr lang="es-CL" dirty="0" smtClean="0"/>
              <a:t>		Carmen </a:t>
            </a:r>
            <a:r>
              <a:rPr lang="es-CL" dirty="0" err="1" smtClean="0"/>
              <a:t>Nahuelcheo</a:t>
            </a:r>
            <a:r>
              <a:rPr lang="es-CL" dirty="0" smtClean="0"/>
              <a:t> </a:t>
            </a:r>
            <a:r>
              <a:rPr lang="es-CL" dirty="0" err="1" smtClean="0"/>
              <a:t>Quidl</a:t>
            </a:r>
            <a:endParaRPr lang="es-CL" dirty="0" smtClean="0"/>
          </a:p>
          <a:p>
            <a:pPr marL="0" indent="0">
              <a:buNone/>
            </a:pPr>
            <a:r>
              <a:rPr lang="es-CL" dirty="0" smtClean="0"/>
              <a:t>		Alejando Beltrán Bravo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262083018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Presentamos al CONSEJO 2019-2020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371600"/>
            <a:ext cx="10515600" cy="5334000"/>
          </a:xfrm>
        </p:spPr>
        <p:txBody>
          <a:bodyPr>
            <a:normAutofit lnSpcReduction="10000"/>
          </a:bodyPr>
          <a:lstStyle/>
          <a:p>
            <a:r>
              <a:rPr lang="es-CL" dirty="0" smtClean="0"/>
              <a:t>Presidenta</a:t>
            </a:r>
            <a:r>
              <a:rPr lang="es-CL" dirty="0"/>
              <a:t>:</a:t>
            </a:r>
            <a:r>
              <a:rPr lang="es-CL" dirty="0" smtClean="0"/>
              <a:t> Edith Valenzuela Soto, Radiología y Física Médica, Clínica Corpus Christi</a:t>
            </a:r>
          </a:p>
          <a:p>
            <a:r>
              <a:rPr lang="es-CL" dirty="0" smtClean="0"/>
              <a:t>Luis Flores </a:t>
            </a:r>
            <a:r>
              <a:rPr lang="es-CL" dirty="0" err="1" smtClean="0"/>
              <a:t>Viza</a:t>
            </a:r>
            <a:r>
              <a:rPr lang="es-CL" dirty="0" smtClean="0"/>
              <a:t>, Radiología y Física Médica,  consulta particular</a:t>
            </a:r>
          </a:p>
          <a:p>
            <a:r>
              <a:rPr lang="es-CL" dirty="0" err="1" smtClean="0"/>
              <a:t>Jousy</a:t>
            </a:r>
            <a:r>
              <a:rPr lang="es-CL" dirty="0" smtClean="0"/>
              <a:t> </a:t>
            </a:r>
            <a:r>
              <a:rPr lang="es-CL" dirty="0" err="1" smtClean="0"/>
              <a:t>Cantillana</a:t>
            </a:r>
            <a:r>
              <a:rPr lang="es-CL" dirty="0" smtClean="0"/>
              <a:t> </a:t>
            </a:r>
            <a:r>
              <a:rPr lang="es-CL" dirty="0" err="1" smtClean="0"/>
              <a:t>Parrao</a:t>
            </a:r>
            <a:r>
              <a:rPr lang="es-CL" dirty="0" smtClean="0"/>
              <a:t>, Laboratorio Clínico, Hematología y Banco de Sangre, Hospital </a:t>
            </a:r>
            <a:r>
              <a:rPr lang="es-CL" dirty="0" err="1" smtClean="0"/>
              <a:t>Sótero</a:t>
            </a:r>
            <a:r>
              <a:rPr lang="es-CL" dirty="0" smtClean="0"/>
              <a:t> del Río</a:t>
            </a:r>
          </a:p>
          <a:p>
            <a:r>
              <a:rPr lang="es-CL" dirty="0" smtClean="0"/>
              <a:t>Manuel </a:t>
            </a:r>
            <a:r>
              <a:rPr lang="es-CL" dirty="0" err="1" smtClean="0"/>
              <a:t>Bugueño</a:t>
            </a:r>
            <a:r>
              <a:rPr lang="es-CL" dirty="0" smtClean="0"/>
              <a:t> Gómez, Radiología, </a:t>
            </a:r>
            <a:r>
              <a:rPr lang="es-CL" dirty="0" err="1" smtClean="0"/>
              <a:t>Hosp</a:t>
            </a:r>
            <a:r>
              <a:rPr lang="es-CL" dirty="0" smtClean="0"/>
              <a:t>. Roberto del Río, </a:t>
            </a:r>
          </a:p>
          <a:p>
            <a:r>
              <a:rPr lang="es-CL" dirty="0" smtClean="0"/>
              <a:t>Rolando Silva Jorquera, Oftalmología, Universidad Andrés Bello</a:t>
            </a:r>
          </a:p>
          <a:p>
            <a:r>
              <a:rPr lang="es-CL" dirty="0" smtClean="0"/>
              <a:t>Rodrigo Sepúlveda </a:t>
            </a:r>
            <a:r>
              <a:rPr lang="es-CL" dirty="0" err="1" smtClean="0"/>
              <a:t>Escárate</a:t>
            </a:r>
            <a:r>
              <a:rPr lang="es-CL" dirty="0"/>
              <a:t>, Laboratorio Clínico, Hematología y Banco de </a:t>
            </a:r>
            <a:r>
              <a:rPr lang="es-CL" dirty="0" smtClean="0"/>
              <a:t>Sangre, Universidad del Desarrollo</a:t>
            </a:r>
          </a:p>
          <a:p>
            <a:r>
              <a:rPr lang="es-CL" dirty="0" err="1" smtClean="0"/>
              <a:t>Nemorino</a:t>
            </a:r>
            <a:r>
              <a:rPr lang="es-CL" dirty="0" smtClean="0"/>
              <a:t> Riquelme Orellana, Radiolog</a:t>
            </a:r>
            <a:r>
              <a:rPr lang="es-CL" dirty="0"/>
              <a:t>í</a:t>
            </a:r>
            <a:r>
              <a:rPr lang="es-CL" dirty="0" smtClean="0"/>
              <a:t>a y física Médica. </a:t>
            </a:r>
            <a:r>
              <a:rPr lang="es-CL" dirty="0" err="1" smtClean="0"/>
              <a:t>Hosp</a:t>
            </a:r>
            <a:r>
              <a:rPr lang="es-CL" dirty="0" smtClean="0"/>
              <a:t>. Roberto del Río </a:t>
            </a:r>
          </a:p>
          <a:p>
            <a:r>
              <a:rPr lang="es-CL" dirty="0" smtClean="0"/>
              <a:t>María Cristina Santos Condori</a:t>
            </a:r>
            <a:r>
              <a:rPr lang="es-CL" dirty="0"/>
              <a:t>, Radiología y física Médica. </a:t>
            </a:r>
            <a:r>
              <a:rPr lang="es-CL" dirty="0" smtClean="0"/>
              <a:t>Particular</a:t>
            </a:r>
          </a:p>
          <a:p>
            <a:endParaRPr lang="es-CL" dirty="0" smtClean="0"/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4220340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02594" y="2399987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s-CL" dirty="0" smtClean="0"/>
              <a:t>Invitamos a la nueva Presidenta Sra. Edith Valenzuela Soto a recibir las llaves del Colegio y a dirigirse a la Asamblea por primera vez en su cargo</a:t>
            </a:r>
            <a:br>
              <a:rPr lang="es-CL" dirty="0" smtClean="0"/>
            </a:br>
            <a:endParaRPr lang="es-CL" dirty="0"/>
          </a:p>
        </p:txBody>
      </p:sp>
      <p:pic>
        <p:nvPicPr>
          <p:cNvPr id="3" name="Imagen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47" t="16638" r="32236" b="56363"/>
          <a:stretch>
            <a:fillRect/>
          </a:stretch>
        </p:blipFill>
        <p:spPr bwMode="auto">
          <a:xfrm>
            <a:off x="3175" y="3175"/>
            <a:ext cx="265112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43332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Personal de planta actual 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CL" dirty="0" smtClean="0"/>
              <a:t>Secretaria ejecutiva:</a:t>
            </a:r>
          </a:p>
          <a:p>
            <a:pPr marL="0" indent="0">
              <a:buNone/>
            </a:pPr>
            <a:r>
              <a:rPr lang="es-CL" dirty="0" smtClean="0"/>
              <a:t>			Ingeniera Sra. </a:t>
            </a:r>
            <a:r>
              <a:rPr lang="es-CL" b="1" dirty="0" err="1" smtClean="0"/>
              <a:t>Berlitz</a:t>
            </a:r>
            <a:r>
              <a:rPr lang="es-CL" b="1" dirty="0" smtClean="0"/>
              <a:t> Vásquez </a:t>
            </a:r>
            <a:r>
              <a:rPr lang="es-CL" dirty="0" smtClean="0"/>
              <a:t>(7-7-18)</a:t>
            </a:r>
          </a:p>
          <a:p>
            <a:r>
              <a:rPr lang="es-CL" dirty="0" smtClean="0"/>
              <a:t>Secretaria de contabilidad: </a:t>
            </a:r>
          </a:p>
          <a:p>
            <a:pPr marL="0" indent="0">
              <a:buNone/>
            </a:pPr>
            <a:r>
              <a:rPr lang="es-CL" dirty="0"/>
              <a:t>	</a:t>
            </a:r>
            <a:r>
              <a:rPr lang="es-CL" dirty="0" smtClean="0"/>
              <a:t>		Ingeniera de Finanzas </a:t>
            </a:r>
            <a:r>
              <a:rPr lang="es-CL" b="1" dirty="0" smtClean="0"/>
              <a:t>Sra.  Francisca Molina</a:t>
            </a:r>
          </a:p>
          <a:p>
            <a:r>
              <a:rPr lang="es-CL" dirty="0" smtClean="0"/>
              <a:t>Secretaria: </a:t>
            </a:r>
          </a:p>
          <a:p>
            <a:pPr marL="0" indent="0">
              <a:buNone/>
            </a:pPr>
            <a:r>
              <a:rPr lang="es-CL" dirty="0" smtClean="0"/>
              <a:t>			Secretaria ejecutiva Sra. Isabel Sánchez </a:t>
            </a:r>
            <a:r>
              <a:rPr lang="es-CL" dirty="0" err="1"/>
              <a:t>Bassaletti</a:t>
            </a:r>
            <a:endParaRPr lang="es-CL" dirty="0" smtClean="0"/>
          </a:p>
          <a:p>
            <a:r>
              <a:rPr lang="es-CL" dirty="0" smtClean="0"/>
              <a:t>Empleada de servicio: </a:t>
            </a:r>
          </a:p>
          <a:p>
            <a:pPr marL="0" indent="0">
              <a:buNone/>
            </a:pPr>
            <a:r>
              <a:rPr lang="es-CL" dirty="0"/>
              <a:t>	</a:t>
            </a:r>
            <a:r>
              <a:rPr lang="es-CL" dirty="0" smtClean="0"/>
              <a:t>		Técnica en contabilidad </a:t>
            </a:r>
            <a:r>
              <a:rPr lang="es-CL" b="1" dirty="0" smtClean="0"/>
              <a:t>Sra. </a:t>
            </a:r>
            <a:r>
              <a:rPr lang="es-CL" b="1" dirty="0" err="1" smtClean="0"/>
              <a:t>Millaray</a:t>
            </a:r>
            <a:r>
              <a:rPr lang="es-CL" b="1" dirty="0" smtClean="0"/>
              <a:t> Olivares</a:t>
            </a:r>
          </a:p>
          <a:p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382440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212725"/>
            <a:ext cx="10515600" cy="1325563"/>
          </a:xfrm>
        </p:spPr>
        <p:txBody>
          <a:bodyPr/>
          <a:lstStyle/>
          <a:p>
            <a:r>
              <a:rPr lang="es-CL" dirty="0" smtClean="0"/>
              <a:t>Personal a honorarios con que se recibió el Colegio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94854" y="1649125"/>
            <a:ext cx="11402291" cy="5084185"/>
          </a:xfrm>
        </p:spPr>
        <p:txBody>
          <a:bodyPr>
            <a:normAutofit/>
          </a:bodyPr>
          <a:lstStyle/>
          <a:p>
            <a:r>
              <a:rPr lang="es-CL" dirty="0" smtClean="0"/>
              <a:t>Abogada Solange Vargas </a:t>
            </a:r>
            <a:r>
              <a:rPr lang="es-CL" dirty="0" err="1" smtClean="0"/>
              <a:t>Malverde</a:t>
            </a:r>
            <a:r>
              <a:rPr lang="es-CL" dirty="0" smtClean="0"/>
              <a:t>.</a:t>
            </a:r>
          </a:p>
          <a:p>
            <a:pPr marL="0" indent="0">
              <a:buNone/>
            </a:pPr>
            <a:r>
              <a:rPr lang="es-CL" sz="2600" dirty="0"/>
              <a:t> </a:t>
            </a:r>
            <a:r>
              <a:rPr lang="es-CL" sz="2600" dirty="0" smtClean="0"/>
              <a:t> 	 Despedida por mal asesoramiento legal que implic</a:t>
            </a:r>
            <a:r>
              <a:rPr lang="es-CL" sz="2600" dirty="0"/>
              <a:t>ó</a:t>
            </a:r>
            <a:r>
              <a:rPr lang="es-CL" sz="2600" dirty="0" smtClean="0"/>
              <a:t>:</a:t>
            </a:r>
          </a:p>
          <a:p>
            <a:pPr marL="1028700" lvl="1" indent="-571500">
              <a:buAutoNum type="romanLcParenR"/>
            </a:pPr>
            <a:r>
              <a:rPr lang="es-CL" sz="2200" dirty="0" smtClean="0"/>
              <a:t>el pago de la indemnización, mencionada anteriormente y una reprimenda de la jueza por no hacer bien los papeles legales,</a:t>
            </a:r>
          </a:p>
          <a:p>
            <a:pPr marL="1028700" lvl="1" indent="-571500">
              <a:buAutoNum type="romanLcParenR"/>
            </a:pPr>
            <a:r>
              <a:rPr lang="es-CL" sz="2200" dirty="0"/>
              <a:t>e</a:t>
            </a:r>
            <a:r>
              <a:rPr lang="es-CL" sz="2200" dirty="0" smtClean="0"/>
              <a:t>l desconocimiento de la importancia del certificado de vigencia del directorio nacional,</a:t>
            </a:r>
          </a:p>
          <a:p>
            <a:pPr marL="1028700" lvl="1" indent="-571500">
              <a:buAutoNum type="romanLcParenR"/>
            </a:pPr>
            <a:r>
              <a:rPr lang="es-CL" sz="2200" dirty="0"/>
              <a:t>h</a:t>
            </a:r>
            <a:r>
              <a:rPr lang="es-CL" sz="2200" dirty="0" smtClean="0"/>
              <a:t>acer creer a asociados que era posible modificar los estatutos con firmas notariadas y votos delegados,</a:t>
            </a:r>
          </a:p>
          <a:p>
            <a:pPr marL="1028700" lvl="1" indent="-571500">
              <a:buAutoNum type="romanLcParenR"/>
            </a:pPr>
            <a:r>
              <a:rPr lang="es-CL" sz="2200" dirty="0"/>
              <a:t>m</a:t>
            </a:r>
            <a:r>
              <a:rPr lang="es-CL" sz="2200" dirty="0" smtClean="0"/>
              <a:t>al asesoramiento respecto a acuerdos de asamblea pretendiendo una validación legal mediante la validación notarial del acta de la asamblea.</a:t>
            </a:r>
          </a:p>
          <a:p>
            <a:r>
              <a:rPr lang="es-CL" dirty="0" smtClean="0"/>
              <a:t>Periodista </a:t>
            </a:r>
            <a:r>
              <a:rPr lang="es-CL" b="1" dirty="0" smtClean="0"/>
              <a:t>Mario Gutiérrez</a:t>
            </a:r>
          </a:p>
          <a:p>
            <a:r>
              <a:rPr lang="es-CL" dirty="0" smtClean="0"/>
              <a:t>Contador </a:t>
            </a:r>
            <a:r>
              <a:rPr lang="es-CL" b="1" dirty="0" smtClean="0"/>
              <a:t>Oscar Gómez</a:t>
            </a:r>
          </a:p>
          <a:p>
            <a:r>
              <a:rPr lang="es-CL" dirty="0" smtClean="0"/>
              <a:t>Página Web: </a:t>
            </a:r>
            <a:r>
              <a:rPr lang="es-CL" b="1" dirty="0" smtClean="0"/>
              <a:t>Patricio Castillo</a:t>
            </a:r>
          </a:p>
        </p:txBody>
      </p:sp>
    </p:spTree>
    <p:extLst>
      <p:ext uri="{BB962C8B-B14F-4D97-AF65-F5344CB8AC3E}">
        <p14:creationId xmlns:p14="http://schemas.microsoft.com/office/powerpoint/2010/main" val="35862175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Asesores a honorarios actuales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CL" dirty="0" smtClean="0"/>
              <a:t>Asesor legal: </a:t>
            </a:r>
          </a:p>
          <a:p>
            <a:pPr marL="0" indent="0">
              <a:buNone/>
            </a:pPr>
            <a:r>
              <a:rPr lang="es-CL" dirty="0"/>
              <a:t>	</a:t>
            </a:r>
            <a:r>
              <a:rPr lang="es-CL" dirty="0" smtClean="0"/>
              <a:t>			</a:t>
            </a:r>
            <a:r>
              <a:rPr lang="es-CL" b="1" dirty="0" smtClean="0"/>
              <a:t>Abogado Sr. Boris </a:t>
            </a:r>
            <a:r>
              <a:rPr lang="es-CL" b="1" dirty="0" err="1" smtClean="0"/>
              <a:t>Arbunic</a:t>
            </a:r>
            <a:endParaRPr lang="es-CL" b="1" dirty="0" smtClean="0"/>
          </a:p>
          <a:p>
            <a:r>
              <a:rPr lang="es-CL" dirty="0" smtClean="0"/>
              <a:t>Asesor comunicacional: </a:t>
            </a:r>
          </a:p>
          <a:p>
            <a:pPr marL="0" indent="0">
              <a:buNone/>
            </a:pPr>
            <a:r>
              <a:rPr lang="es-CL" dirty="0"/>
              <a:t>	</a:t>
            </a:r>
            <a:r>
              <a:rPr lang="es-CL" dirty="0" smtClean="0"/>
              <a:t>			Periodista Sr. Mario Gutiérrez</a:t>
            </a:r>
          </a:p>
          <a:p>
            <a:r>
              <a:rPr lang="es-CL" dirty="0" smtClean="0"/>
              <a:t>Contabilidad: </a:t>
            </a:r>
          </a:p>
          <a:p>
            <a:pPr marL="0" indent="0">
              <a:buNone/>
            </a:pPr>
            <a:r>
              <a:rPr lang="es-CL" dirty="0"/>
              <a:t>	</a:t>
            </a:r>
            <a:r>
              <a:rPr lang="es-CL" dirty="0" smtClean="0"/>
              <a:t>			Contador Sr. Oscar Gómez</a:t>
            </a:r>
          </a:p>
          <a:p>
            <a:r>
              <a:rPr lang="es-CL" dirty="0" smtClean="0"/>
              <a:t>Página Web</a:t>
            </a:r>
          </a:p>
          <a:p>
            <a:pPr marL="0" indent="0">
              <a:buNone/>
            </a:pPr>
            <a:r>
              <a:rPr lang="es-CL" dirty="0"/>
              <a:t>	</a:t>
            </a:r>
            <a:r>
              <a:rPr lang="es-CL" dirty="0" smtClean="0"/>
              <a:t>			Sr. Patricio Castillo</a:t>
            </a:r>
          </a:p>
        </p:txBody>
      </p:sp>
    </p:spTree>
    <p:extLst>
      <p:ext uri="{BB962C8B-B14F-4D97-AF65-F5344CB8AC3E}">
        <p14:creationId xmlns:p14="http://schemas.microsoft.com/office/powerpoint/2010/main" val="751429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0829" y="266638"/>
            <a:ext cx="10515600" cy="1325563"/>
          </a:xfrm>
        </p:spPr>
        <p:txBody>
          <a:bodyPr/>
          <a:lstStyle/>
          <a:p>
            <a:r>
              <a:rPr lang="es-CL" dirty="0" smtClean="0"/>
              <a:t>Asistencia a reuniones de Consejo</a:t>
            </a:r>
            <a:endParaRPr lang="es-CL" dirty="0"/>
          </a:p>
        </p:txBody>
      </p:sp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9562312"/>
              </p:ext>
            </p:extLst>
          </p:nvPr>
        </p:nvGraphicFramePr>
        <p:xfrm>
          <a:off x="610829" y="1592201"/>
          <a:ext cx="10701184" cy="5015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29163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L" dirty="0" smtClean="0"/>
              <a:t>Generalidades</a:t>
            </a:r>
            <a:endParaRPr lang="es-CL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5120639"/>
          </a:xfrm>
        </p:spPr>
        <p:txBody>
          <a:bodyPr>
            <a:normAutofit lnSpcReduction="10000"/>
          </a:bodyPr>
          <a:lstStyle/>
          <a:p>
            <a:r>
              <a:rPr lang="es-CL" dirty="0" smtClean="0"/>
              <a:t>158 reuniones. </a:t>
            </a:r>
          </a:p>
          <a:p>
            <a:r>
              <a:rPr lang="es-CL" dirty="0" smtClean="0"/>
              <a:t>55 invitados a reuniones</a:t>
            </a:r>
          </a:p>
          <a:p>
            <a:r>
              <a:rPr lang="es-CL" dirty="0" smtClean="0"/>
              <a:t>4 Meses: 16 reuniones 8 con TRICEL </a:t>
            </a:r>
          </a:p>
          <a:p>
            <a:r>
              <a:rPr lang="es-CL" dirty="0" smtClean="0"/>
              <a:t>2016: por falta de qu</a:t>
            </a:r>
            <a:r>
              <a:rPr lang="es-CL" dirty="0"/>
              <a:t>ó</a:t>
            </a:r>
            <a:r>
              <a:rPr lang="es-CL" dirty="0" smtClean="0"/>
              <a:t>rum no se pudieron tomar decisiones</a:t>
            </a:r>
          </a:p>
          <a:p>
            <a:r>
              <a:rPr lang="es-CL" dirty="0" smtClean="0"/>
              <a:t>2017: año de conflictos que impidieron una planificación adecuada y oportuna de proyectos</a:t>
            </a:r>
          </a:p>
          <a:p>
            <a:r>
              <a:rPr lang="es-CL" dirty="0" smtClean="0"/>
              <a:t>Nov 2017 a julio 2018: esperando elecciones: 9 reuniones con TRICEL; </a:t>
            </a:r>
            <a:r>
              <a:rPr lang="es-CL" dirty="0"/>
              <a:t>5</a:t>
            </a:r>
            <a:r>
              <a:rPr lang="es-CL" dirty="0" smtClean="0"/>
              <a:t> enviamos informes a contraloría, dos reuniones formales, 5 conversaciones </a:t>
            </a:r>
          </a:p>
          <a:p>
            <a:r>
              <a:rPr lang="es-CL" dirty="0" smtClean="0"/>
              <a:t>Reuniones con presidenciables, nos acompañaron: Benjamín Pérez, Cristián Hernández y Rodolfo </a:t>
            </a:r>
            <a:r>
              <a:rPr lang="es-CL" dirty="0" err="1" smtClean="0"/>
              <a:t>Chelme</a:t>
            </a:r>
            <a:endParaRPr lang="es-CL" dirty="0" smtClean="0"/>
          </a:p>
          <a:p>
            <a:r>
              <a:rPr lang="es-CL" dirty="0" smtClean="0"/>
              <a:t>1 reunión TRICEL nuevo y Consejo</a:t>
            </a:r>
            <a:endParaRPr lang="es-CL" dirty="0"/>
          </a:p>
        </p:txBody>
      </p:sp>
    </p:spTree>
    <p:extLst>
      <p:ext uri="{BB962C8B-B14F-4D97-AF65-F5344CB8AC3E}">
        <p14:creationId xmlns:p14="http://schemas.microsoft.com/office/powerpoint/2010/main" val="89375824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3969</TotalTime>
  <Words>2333</Words>
  <Application>Microsoft Office PowerPoint</Application>
  <PresentationFormat>Panorámica</PresentationFormat>
  <Paragraphs>294</Paragraphs>
  <Slides>42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Tema de Office</vt:lpstr>
      <vt:lpstr>Memoria y entrega del Colegio a nuevo Consejo Nacional</vt:lpstr>
      <vt:lpstr>Directiva electa nov 2016</vt:lpstr>
      <vt:lpstr>Directiva que entrega: (conformada el 25-3-18)</vt:lpstr>
      <vt:lpstr>Personal de planta con el que se recibió el Colegio</vt:lpstr>
      <vt:lpstr>Personal de planta actual </vt:lpstr>
      <vt:lpstr>Personal a honorarios con que se recibió el Colegio</vt:lpstr>
      <vt:lpstr>Asesores a honorarios actuales</vt:lpstr>
      <vt:lpstr>Asistencia a reuniones de Consejo</vt:lpstr>
      <vt:lpstr>Generalidades</vt:lpstr>
      <vt:lpstr>Sociedades científicas </vt:lpstr>
      <vt:lpstr>Sociedades Científicas - Congreso </vt:lpstr>
      <vt:lpstr>ASOTEM</vt:lpstr>
      <vt:lpstr>FENETEM</vt:lpstr>
      <vt:lpstr>TRIBUNAL DE HONOR</vt:lpstr>
      <vt:lpstr>Federación de Colegios Profesionales</vt:lpstr>
      <vt:lpstr>Federación de Colegios Profesionales</vt:lpstr>
      <vt:lpstr>FONASA: resumen global</vt:lpstr>
      <vt:lpstr>FONASA (tercera convocatoria: marzo a junio 17)</vt:lpstr>
      <vt:lpstr>MINSAL</vt:lpstr>
      <vt:lpstr>Estructuración legal del Colegio</vt:lpstr>
      <vt:lpstr>Actividades</vt:lpstr>
      <vt:lpstr>Comisión comunicaciones</vt:lpstr>
      <vt:lpstr>Comisión convenios</vt:lpstr>
      <vt:lpstr>Cuentas: Infraestructura </vt:lpstr>
      <vt:lpstr>Cuentas: Revista </vt:lpstr>
      <vt:lpstr>Cuentas: Revista</vt:lpstr>
      <vt:lpstr>Cuentas: Congreso 2018</vt:lpstr>
      <vt:lpstr>Cuentas varias</vt:lpstr>
      <vt:lpstr>Comisión Revisora de Cuentas</vt:lpstr>
      <vt:lpstr>Presentación de PowerPoint</vt:lpstr>
      <vt:lpstr>Contabilidad: 2017-2018</vt:lpstr>
      <vt:lpstr>Resultados financieros contables</vt:lpstr>
      <vt:lpstr>Se entrega:</vt:lpstr>
      <vt:lpstr>Se entrega:</vt:lpstr>
      <vt:lpstr>Se entrega:</vt:lpstr>
      <vt:lpstr>Restructuración del Colegio, pendientes</vt:lpstr>
      <vt:lpstr>Se entrega, por sobretodo:</vt:lpstr>
      <vt:lpstr>Se entrega el Colegio a una directiva:</vt:lpstr>
      <vt:lpstr>Palabras del TRICEL, se dirige a ustedes su Presidente el TM Sr. Miguel Ángel</vt:lpstr>
      <vt:lpstr>Saludamos al regional La Araucanía y le deseamos muchos éxito en sus proyectos</vt:lpstr>
      <vt:lpstr>Presentamos al CONSEJO 2019-2020</vt:lpstr>
      <vt:lpstr>Invitamos a la nueva Presidenta Sra. Edith Valenzuela Soto a recibir las llaves del Colegio y a dirigirse a la Asamblea por primera vez en su cargo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CORINA FARFAN REYES</dc:creator>
  <cp:lastModifiedBy>CORINA FARFAN REYES</cp:lastModifiedBy>
  <cp:revision>142</cp:revision>
  <dcterms:created xsi:type="dcterms:W3CDTF">2019-01-30T11:19:48Z</dcterms:created>
  <dcterms:modified xsi:type="dcterms:W3CDTF">2019-02-11T14:35:58Z</dcterms:modified>
</cp:coreProperties>
</file>